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8"/>
  </p:handout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  <p:sldId id="270" r:id="rId11"/>
    <p:sldId id="269" r:id="rId12"/>
    <p:sldId id="268" r:id="rId13"/>
    <p:sldId id="272" r:id="rId14"/>
    <p:sldId id="273" r:id="rId15"/>
    <p:sldId id="274" r:id="rId16"/>
    <p:sldId id="267" r:id="rId1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Varsayılan Bölüm" id="{D4D80349-705B-449B-854B-8F75EB265183}">
          <p14:sldIdLst>
            <p14:sldId id="256"/>
            <p14:sldId id="257"/>
            <p14:sldId id="261"/>
            <p14:sldId id="258"/>
            <p14:sldId id="259"/>
            <p14:sldId id="260"/>
            <p14:sldId id="262"/>
            <p14:sldId id="263"/>
            <p14:sldId id="264"/>
            <p14:sldId id="265"/>
            <p14:sldId id="268"/>
            <p14:sldId id="269"/>
            <p14:sldId id="270"/>
            <p14:sldId id="266"/>
            <p14:sldId id="267"/>
          </p14:sldIdLst>
        </p14:section>
        <p14:section name="Başlıksız Bölüm" id="{65C54C2E-E468-40E3-A627-61C57FD03FA6}">
          <p14:sldIdLst/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6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406B3-E1C1-4C51-9BA5-F2963A876E48}" type="datetimeFigureOut">
              <a:rPr lang="tr-TR" smtClean="0"/>
              <a:pPr/>
              <a:t>27.04.2023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DAC54-02E6-4EB2-BCD3-5A8AE137B0E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8472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cid:fc9f97d2-d204-4025-acde-50aa27f9827d@EURP190.PROD.OUTLOOK.COM" TargetMode="External"/><Relationship Id="rId7" Type="http://schemas.openxmlformats.org/officeDocument/2006/relationships/image" Target="cid:389427cb-363c-4858-ade3-3558bfd91ebc@EURP190.PROD.OUTLOOK.CO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cid:61439a18-ed9c-401e-8942-50f09edf6001@EURP190.PROD.OUTLOOK.COM" TargetMode="External"/><Relationship Id="rId4" Type="http://schemas.openxmlformats.org/officeDocument/2006/relationships/image" Target="../media/image26.jpeg"/><Relationship Id="rId9" Type="http://schemas.openxmlformats.org/officeDocument/2006/relationships/image" Target="cid:946b196e-8266-4bcc-a42e-d7ce62402ac3@EURP190.PROD.OUTLOOK.CO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BC3B8152-88D3-4EE4-A431-0B700E677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2516452"/>
            <a:ext cx="9448800" cy="1825096"/>
          </a:xfrm>
        </p:spPr>
        <p:txBody>
          <a:bodyPr>
            <a:noAutofit/>
          </a:bodyPr>
          <a:lstStyle/>
          <a:p>
            <a:r>
              <a:rPr lang="tr-TR" dirty="0" smtClean="0"/>
              <a:t>TOROSLAR MİMAR SİNAN MESLEKİ VE TEKNİK ANADOLU LİSESİ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F39E42F7-9E17-4214-958B-D65F41D60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1" y="1649506"/>
            <a:ext cx="2621839" cy="26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65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011680" y="470262"/>
            <a:ext cx="687106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YENİLENEBİLİR ENERJİ TEKNOLOJİLERİ</a:t>
            </a:r>
            <a:endParaRPr lang="tr-TR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Metin kutusu"/>
          <p:cNvSpPr txBox="1"/>
          <p:nvPr/>
        </p:nvSpPr>
        <p:spPr>
          <a:xfrm>
            <a:off x="418010" y="992777"/>
            <a:ext cx="11353673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    </a:t>
            </a:r>
          </a:p>
          <a:p>
            <a:r>
              <a:rPr lang="tr-TR" dirty="0" smtClean="0"/>
              <a:t>    Yenilenebilir Enerji Teknolojileri alanı,ülkemizin ve dünyanın gelişen yenilenebilir enerji teknolojilerini etkin kullanabilecek</a:t>
            </a:r>
          </a:p>
          <a:p>
            <a:r>
              <a:rPr lang="tr-TR" dirty="0" smtClean="0"/>
              <a:t>Teknik elemanları yetiştirmeyi ve sektörün isteklerine cevap vermeyi amaçlamaktadır.</a:t>
            </a:r>
          </a:p>
          <a:p>
            <a:endParaRPr lang="tr-TR" dirty="0" smtClean="0"/>
          </a:p>
          <a:p>
            <a:r>
              <a:rPr lang="tr-TR" dirty="0" smtClean="0"/>
              <a:t>Ek puan alabilecekleri Ön Lisans bölümleri,</a:t>
            </a:r>
          </a:p>
          <a:p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Alternatif Enerji Kaynakları Teknolojisi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Elektrik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Elektrik Enerjisi Üretimi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 İletim ve Dağıtımı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Elektrikli Cihaz Teknolojisi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Elektromekanik 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Taşıyıcılar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Elektronik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 Haberleşme Teknolojisi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Elektronik Teknolojisi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Enerji Tesisleri İşletmeciliği</a:t>
            </a:r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Kontrol ve Otomasyon Teknolojisi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3 Resim" descr="WhatsApp Image 2023-04-27 at 12.34.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873" y="2377439"/>
            <a:ext cx="7220685" cy="41539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644306" y="179038"/>
            <a:ext cx="1138824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smtClean="0"/>
              <a:t>   </a:t>
            </a:r>
            <a:r>
              <a:rPr lang="tr-TR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KİMYA TEKNOLOJİSİ ALANI</a:t>
            </a:r>
          </a:p>
          <a:p>
            <a:pPr algn="ctr"/>
            <a:endParaRPr lang="tr-TR" dirty="0" smtClean="0"/>
          </a:p>
          <a:p>
            <a:r>
              <a:rPr lang="tr-TR" dirty="0" smtClean="0"/>
              <a:t>        Kimya Teknolojisi Alanı çeşitli sanayi dallarında sektörün ihtiyacını karşılayabilecek, bilimsel ve teknolojik gelişmeler </a:t>
            </a:r>
          </a:p>
          <a:p>
            <a:r>
              <a:rPr lang="tr-TR" dirty="0" smtClean="0"/>
              <a:t>    doğrultusunda gerekli olan mesleki yeterliğe sahip meslek elemanlarını yetiştirir. </a:t>
            </a:r>
            <a:endParaRPr lang="tr-TR" dirty="0"/>
          </a:p>
        </p:txBody>
      </p:sp>
      <p:sp>
        <p:nvSpPr>
          <p:cNvPr id="5" name="4 Metin kutusu"/>
          <p:cNvSpPr txBox="1"/>
          <p:nvPr/>
        </p:nvSpPr>
        <p:spPr>
          <a:xfrm>
            <a:off x="822959" y="1227908"/>
            <a:ext cx="927463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 smtClean="0"/>
          </a:p>
          <a:p>
            <a:r>
              <a:rPr lang="tr-TR" dirty="0" smtClean="0"/>
              <a:t>Ek puan alınabilen ön lisans programları;</a:t>
            </a:r>
          </a:p>
          <a:p>
            <a:r>
              <a:rPr lang="tr-TR" sz="1700" dirty="0" smtClean="0"/>
              <a:t> Atık Yönetimi , Yapı Yalıtım Teknolojisi</a:t>
            </a:r>
          </a:p>
          <a:p>
            <a:r>
              <a:rPr lang="tr-TR" sz="1700" dirty="0" smtClean="0"/>
              <a:t> Ayakkabı Tasarım ve Üretimi </a:t>
            </a:r>
          </a:p>
          <a:p>
            <a:r>
              <a:rPr lang="tr-TR" sz="1700" dirty="0" smtClean="0"/>
              <a:t> Biyokimya, Boya Teknolojisi </a:t>
            </a:r>
          </a:p>
          <a:p>
            <a:r>
              <a:rPr lang="tr-TR" sz="1700" dirty="0" smtClean="0"/>
              <a:t> Deri Teknolojisi , Eczane Hizmetleri </a:t>
            </a:r>
          </a:p>
          <a:p>
            <a:r>
              <a:rPr lang="tr-TR" sz="1700" dirty="0" smtClean="0"/>
              <a:t> Endüstriyel Cam ve Seramik ,</a:t>
            </a:r>
          </a:p>
          <a:p>
            <a:r>
              <a:rPr lang="tr-TR" sz="1700" dirty="0" smtClean="0"/>
              <a:t>Endüstriyel Hammaddeler </a:t>
            </a:r>
          </a:p>
          <a:p>
            <a:r>
              <a:rPr lang="tr-TR" sz="1700" dirty="0" smtClean="0"/>
              <a:t>İşleme Teknolojisi ,Gıda Teknolojisi </a:t>
            </a:r>
          </a:p>
          <a:p>
            <a:r>
              <a:rPr lang="tr-TR" sz="1700" dirty="0" smtClean="0"/>
              <a:t> İş Sağlığı ve Güvenliği ,Kimya Teknolojisi </a:t>
            </a:r>
          </a:p>
          <a:p>
            <a:r>
              <a:rPr lang="tr-TR" sz="1700" dirty="0" smtClean="0"/>
              <a:t> Kozmetik Teknolojisi </a:t>
            </a:r>
          </a:p>
          <a:p>
            <a:r>
              <a:rPr lang="tr-TR" sz="1700" dirty="0" smtClean="0"/>
              <a:t>, </a:t>
            </a:r>
            <a:r>
              <a:rPr lang="tr-TR" sz="1700" dirty="0" err="1" smtClean="0"/>
              <a:t>Laboratuvar</a:t>
            </a:r>
            <a:r>
              <a:rPr lang="tr-TR" sz="1700" dirty="0" smtClean="0"/>
              <a:t> Teknolojisi</a:t>
            </a:r>
          </a:p>
          <a:p>
            <a:r>
              <a:rPr lang="tr-TR" sz="1700" dirty="0" smtClean="0"/>
              <a:t> Madencilik Teknolojisi ,</a:t>
            </a:r>
          </a:p>
          <a:p>
            <a:r>
              <a:rPr lang="tr-TR" sz="1700" dirty="0" smtClean="0"/>
              <a:t>Otomotiv Gövde ve Yüzey İşlem Teknolojileri</a:t>
            </a:r>
          </a:p>
          <a:p>
            <a:r>
              <a:rPr lang="tr-TR" sz="1700" dirty="0" smtClean="0"/>
              <a:t> Polimer Teknolojisi </a:t>
            </a:r>
          </a:p>
          <a:p>
            <a:r>
              <a:rPr lang="tr-TR" sz="1700" dirty="0" smtClean="0"/>
              <a:t> Rafineri ve Petro-Kimya Teknolojisi </a:t>
            </a:r>
          </a:p>
          <a:p>
            <a:r>
              <a:rPr lang="tr-TR" sz="1700" dirty="0" smtClean="0"/>
              <a:t> Seramik ve Cam Tasarımı </a:t>
            </a:r>
          </a:p>
          <a:p>
            <a:r>
              <a:rPr lang="tr-TR" sz="1700" dirty="0" smtClean="0"/>
              <a:t> Sondaj Teknolojisi </a:t>
            </a:r>
          </a:p>
          <a:p>
            <a:r>
              <a:rPr lang="tr-TR" sz="1700" dirty="0" smtClean="0"/>
              <a:t> Şarap Üretim Teknolojisi </a:t>
            </a:r>
          </a:p>
          <a:p>
            <a:r>
              <a:rPr lang="tr-TR" sz="1700" dirty="0" smtClean="0"/>
              <a:t>Tıbbi ve Aromatik Bitkiler ,</a:t>
            </a:r>
          </a:p>
          <a:p>
            <a:r>
              <a:rPr lang="tr-TR" sz="1700" dirty="0" smtClean="0"/>
              <a:t> Üretimde Kalite Kontrol, Yağ Endüstrisi </a:t>
            </a:r>
          </a:p>
          <a:p>
            <a:r>
              <a:rPr lang="tr-TR" sz="1700" dirty="0" smtClean="0"/>
              <a:t> </a:t>
            </a:r>
            <a:endParaRPr lang="tr-TR" sz="1700" dirty="0"/>
          </a:p>
        </p:txBody>
      </p:sp>
      <p:pic>
        <p:nvPicPr>
          <p:cNvPr id="6" name="5 Resim" descr="WhatsApp Image 2023-04-27 at 12.34.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729" y="2272553"/>
            <a:ext cx="7290271" cy="45854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162518" y="419549"/>
            <a:ext cx="11333487" cy="689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ELEKTRİK ELEKTRONİK TEKNOLOJİSİ BÖLÜMÜ</a:t>
            </a:r>
          </a:p>
          <a:p>
            <a:pPr algn="ctr"/>
            <a:endParaRPr lang="tr-TR" dirty="0" smtClean="0"/>
          </a:p>
          <a:p>
            <a:r>
              <a:rPr lang="tr-TR" dirty="0" smtClean="0"/>
              <a:t>   Elektrik-Elektronik Teknolojisi alanı altında yer alan mesleklerde, sektörün ihtiyaçları, bilimsel ve teknolojik gelişmeler </a:t>
            </a:r>
          </a:p>
          <a:p>
            <a:r>
              <a:rPr lang="tr-TR" dirty="0" smtClean="0"/>
              <a:t>doğrultusunda gerekli olan mesleki yeterlikleri kazanmış nitelikli meslek elemanları yetiştirmek amaçlanmaktadır.</a:t>
            </a:r>
          </a:p>
          <a:p>
            <a:endParaRPr lang="tr-TR" dirty="0" smtClean="0"/>
          </a:p>
          <a:p>
            <a:r>
              <a:rPr lang="tr-TR" dirty="0" smtClean="0"/>
              <a:t>  Ek puan alınan ön lisans programları;</a:t>
            </a:r>
          </a:p>
          <a:p>
            <a:endParaRPr lang="tr-TR" dirty="0" smtClean="0"/>
          </a:p>
          <a:p>
            <a:r>
              <a:rPr lang="tr-TR" dirty="0" smtClean="0"/>
              <a:t>• Elektrik</a:t>
            </a:r>
          </a:p>
          <a:p>
            <a:r>
              <a:rPr lang="tr-TR" dirty="0" smtClean="0"/>
              <a:t>• Elektrik-Elektronik Teknikerliği</a:t>
            </a:r>
          </a:p>
          <a:p>
            <a:r>
              <a:rPr lang="tr-TR" dirty="0" smtClean="0"/>
              <a:t>• Biyomedikal Cihaz Teknolojisi</a:t>
            </a:r>
          </a:p>
          <a:p>
            <a:r>
              <a:rPr lang="tr-TR" dirty="0" smtClean="0"/>
              <a:t>• Elektronik Haberleşme</a:t>
            </a:r>
          </a:p>
          <a:p>
            <a:r>
              <a:rPr lang="tr-TR" dirty="0" smtClean="0"/>
              <a:t>• Endüstriyel Elektronik</a:t>
            </a:r>
          </a:p>
          <a:p>
            <a:r>
              <a:rPr lang="tr-TR" dirty="0" smtClean="0"/>
              <a:t>• Endüstriyel Otomasyon</a:t>
            </a:r>
          </a:p>
          <a:p>
            <a:r>
              <a:rPr lang="tr-TR" dirty="0" smtClean="0"/>
              <a:t>• Ev Cihazları Teknolojisi</a:t>
            </a:r>
          </a:p>
          <a:p>
            <a:r>
              <a:rPr lang="tr-TR" dirty="0" smtClean="0"/>
              <a:t>• Hidroelektrik Santralleri</a:t>
            </a:r>
          </a:p>
          <a:p>
            <a:r>
              <a:rPr lang="tr-TR" dirty="0" smtClean="0"/>
              <a:t>• </a:t>
            </a:r>
            <a:r>
              <a:rPr lang="tr-TR" dirty="0" err="1" smtClean="0"/>
              <a:t>Mekatronik</a:t>
            </a:r>
            <a:endParaRPr lang="tr-TR" dirty="0" smtClean="0"/>
          </a:p>
          <a:p>
            <a:r>
              <a:rPr lang="tr-TR" dirty="0" smtClean="0"/>
              <a:t>• Otomotiv</a:t>
            </a:r>
          </a:p>
          <a:p>
            <a:r>
              <a:rPr lang="tr-TR" dirty="0" smtClean="0"/>
              <a:t>• Radyo ve Televizyon Tekniği</a:t>
            </a:r>
          </a:p>
          <a:p>
            <a:r>
              <a:rPr lang="tr-TR" dirty="0" smtClean="0"/>
              <a:t>• Raylı Sistemler Elektrik-Elektronik Teknolojisi</a:t>
            </a:r>
          </a:p>
          <a:p>
            <a:r>
              <a:rPr lang="tr-TR" dirty="0" smtClean="0"/>
              <a:t>• Termik Santral Makineleri</a:t>
            </a:r>
          </a:p>
          <a:p>
            <a:r>
              <a:rPr lang="tr-TR" dirty="0" smtClean="0"/>
              <a:t>• Termik Santrallerde Enerji Üretimi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4" name="3 Resim" descr="WhatsApp Image 2023-04-27 at 12.34.42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469" y="1763486"/>
            <a:ext cx="4423750" cy="50945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352697" y="248194"/>
            <a:ext cx="11512126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İNŞAAT TEKNOLOJİSİ</a:t>
            </a:r>
          </a:p>
          <a:p>
            <a:r>
              <a:rPr lang="tr-TR" dirty="0" smtClean="0"/>
              <a:t>   İnşaat Teknolojisi alanı altında yer alan mesleklerde, sektörün ihtiyaçları,bilimsel ve teknolojik gelişmeler doğrultusunda</a:t>
            </a:r>
          </a:p>
          <a:p>
            <a:r>
              <a:rPr lang="tr-TR" dirty="0" smtClean="0"/>
              <a:t> gerekli olan mesleki yeterlikleri kazanmış nitelikli meslek elemanları yetiştirmek amaçlanmaktadır.</a:t>
            </a:r>
          </a:p>
          <a:p>
            <a:endParaRPr lang="tr-TR" dirty="0" smtClean="0"/>
          </a:p>
          <a:p>
            <a:r>
              <a:rPr lang="tr-TR" dirty="0" smtClean="0"/>
              <a:t>Ek puan alınan ön lisans programları;</a:t>
            </a:r>
          </a:p>
          <a:p>
            <a:endParaRPr lang="tr-TR" dirty="0" smtClean="0"/>
          </a:p>
          <a:p>
            <a:r>
              <a:rPr lang="tr-TR" dirty="0" smtClean="0"/>
              <a:t>Doğalgaz ve Tesisatı Teknolojisi TYT</a:t>
            </a:r>
          </a:p>
          <a:p>
            <a:r>
              <a:rPr lang="tr-TR" dirty="0" smtClean="0"/>
              <a:t> Doğal Yapı Taşları Teknolojisi TYT</a:t>
            </a:r>
          </a:p>
          <a:p>
            <a:r>
              <a:rPr lang="tr-TR" dirty="0" smtClean="0"/>
              <a:t> </a:t>
            </a:r>
            <a:r>
              <a:rPr lang="tr-TR" dirty="0" err="1" smtClean="0"/>
              <a:t>Geoteknik</a:t>
            </a:r>
            <a:endParaRPr lang="tr-TR" dirty="0" smtClean="0"/>
          </a:p>
          <a:p>
            <a:r>
              <a:rPr lang="tr-TR" dirty="0" smtClean="0"/>
              <a:t> Harita ve Kadastro TYT </a:t>
            </a:r>
          </a:p>
          <a:p>
            <a:r>
              <a:rPr lang="tr-TR" dirty="0" smtClean="0"/>
              <a:t>İç Mekan Tasarımı TYT</a:t>
            </a:r>
          </a:p>
          <a:p>
            <a:r>
              <a:rPr lang="tr-TR" dirty="0" smtClean="0"/>
              <a:t> İnşaat Teknolojisi TYT</a:t>
            </a:r>
          </a:p>
          <a:p>
            <a:r>
              <a:rPr lang="tr-TR" dirty="0" smtClean="0"/>
              <a:t> İş Sağlığı ve Güvenliği </a:t>
            </a:r>
          </a:p>
          <a:p>
            <a:r>
              <a:rPr lang="tr-TR" dirty="0" smtClean="0"/>
              <a:t> Madencilik Teknolojisi TYT </a:t>
            </a:r>
          </a:p>
          <a:p>
            <a:r>
              <a:rPr lang="tr-TR" dirty="0" smtClean="0"/>
              <a:t>Mermer Teknolojisi TYT </a:t>
            </a:r>
          </a:p>
          <a:p>
            <a:r>
              <a:rPr lang="tr-TR" dirty="0" smtClean="0"/>
              <a:t>Mimari Restorasyon </a:t>
            </a:r>
          </a:p>
          <a:p>
            <a:r>
              <a:rPr lang="tr-TR" dirty="0" smtClean="0"/>
              <a:t> Raylı Sistemler Yol Teknolojisi TYT</a:t>
            </a:r>
          </a:p>
          <a:p>
            <a:r>
              <a:rPr lang="tr-TR" dirty="0" smtClean="0"/>
              <a:t> Sondaj Teknolojisi TYT , Sulama Teknolojisi TYT </a:t>
            </a:r>
          </a:p>
          <a:p>
            <a:r>
              <a:rPr lang="tr-TR" dirty="0" smtClean="0"/>
              <a:t> Ulaştırma ve Trafik Hizmetleri TYT </a:t>
            </a:r>
          </a:p>
          <a:p>
            <a:r>
              <a:rPr lang="tr-TR" dirty="0" smtClean="0"/>
              <a:t>Yapı Denetimi TYT,  Yapı Ressamlığı TYT </a:t>
            </a:r>
          </a:p>
          <a:p>
            <a:r>
              <a:rPr lang="tr-TR" dirty="0" smtClean="0"/>
              <a:t>Coğrafi Bilgi Sistemleri TYT 10 </a:t>
            </a:r>
          </a:p>
          <a:p>
            <a:r>
              <a:rPr lang="tr-TR" dirty="0" smtClean="0"/>
              <a:t>Eser Koruma </a:t>
            </a:r>
          </a:p>
          <a:p>
            <a:r>
              <a:rPr lang="tr-TR" dirty="0" smtClean="0"/>
              <a:t> Mimari Dekoratif Sanatlar </a:t>
            </a:r>
          </a:p>
          <a:p>
            <a:endParaRPr lang="tr-TR" dirty="0"/>
          </a:p>
        </p:txBody>
      </p:sp>
      <p:pic>
        <p:nvPicPr>
          <p:cNvPr id="3" name="2 Resim" descr="WhatsApp Image 2023-04-27 at 12.34.41 (1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992" y="1371600"/>
            <a:ext cx="4901214" cy="2534194"/>
          </a:xfrm>
          <a:prstGeom prst="rect">
            <a:avLst/>
          </a:prstGeom>
        </p:spPr>
      </p:pic>
      <p:pic>
        <p:nvPicPr>
          <p:cNvPr id="4" name="3 Resim" descr="WhatsApp Image 2023-04-27 at 12.34.4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366" y="4048401"/>
            <a:ext cx="4841566" cy="28095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200150" y="400050"/>
            <a:ext cx="918686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TEKNOFEST , TUBİTAK PROJELERİ</a:t>
            </a:r>
          </a:p>
          <a:p>
            <a:endParaRPr lang="tr-TR" dirty="0"/>
          </a:p>
        </p:txBody>
      </p:sp>
      <p:pic>
        <p:nvPicPr>
          <p:cNvPr id="3" name="2 Resim" descr="WhatsApp Image 2023-04-27 at 12.53.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69914"/>
            <a:ext cx="5077505" cy="4959423"/>
          </a:xfrm>
          <a:prstGeom prst="rect">
            <a:avLst/>
          </a:prstGeom>
        </p:spPr>
      </p:pic>
      <p:pic>
        <p:nvPicPr>
          <p:cNvPr id="4" name="3 Resim" descr="WhatsApp Image 2023-04-27 at 12.53.44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449" y="1200150"/>
            <a:ext cx="6099013" cy="48577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786063" y="200025"/>
            <a:ext cx="616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SPOR DALLARINDA BAŞARILARIMIZ</a:t>
            </a:r>
            <a:endParaRPr lang="tr-T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2 Resim" descr="WhatsApp Image 2023-04-27 at 12.53.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825290"/>
            <a:ext cx="2800350" cy="3489533"/>
          </a:xfrm>
          <a:prstGeom prst="rect">
            <a:avLst/>
          </a:prstGeom>
        </p:spPr>
      </p:pic>
      <p:pic>
        <p:nvPicPr>
          <p:cNvPr id="4" name="3 Resim" descr="WhatsApp Image 2023-04-27 at 12.53.4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39" y="800100"/>
            <a:ext cx="2662773" cy="3318097"/>
          </a:xfrm>
          <a:prstGeom prst="rect">
            <a:avLst/>
          </a:prstGeom>
        </p:spPr>
      </p:pic>
      <p:pic>
        <p:nvPicPr>
          <p:cNvPr id="5" name="4 Resim" descr="WhatsApp Image 2023-04-27 at 12.53.4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556" y="900113"/>
            <a:ext cx="2563819" cy="3082545"/>
          </a:xfrm>
          <a:prstGeom prst="rect">
            <a:avLst/>
          </a:prstGeom>
        </p:spPr>
      </p:pic>
      <p:pic>
        <p:nvPicPr>
          <p:cNvPr id="6" name="5 Resim" descr="WhatsApp Image 2023-04-27 at 12.53.43 (3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62" y="4172142"/>
            <a:ext cx="4822259" cy="26858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F53842E5-F258-4C6A-A6AE-1BD279ECD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47" y="1688122"/>
            <a:ext cx="8878505" cy="5169878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="" xmlns:a16="http://schemas.microsoft.com/office/drawing/2014/main" id="{AB0C947D-6B37-4E71-AB1F-06172B75E79B}"/>
              </a:ext>
            </a:extLst>
          </p:cNvPr>
          <p:cNvSpPr/>
          <p:nvPr/>
        </p:nvSpPr>
        <p:spPr>
          <a:xfrm>
            <a:off x="787352" y="0"/>
            <a:ext cx="108574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r-TR" sz="5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</a:rPr>
              <a:t>TOROSLAR MİMAR SİNAN MTAL </a:t>
            </a:r>
          </a:p>
          <a:p>
            <a:pPr algn="ctr"/>
            <a:r>
              <a:rPr lang="tr-TR" sz="5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</a:rPr>
              <a:t>OLARAK TEŞEKKÜR EDERİZ.</a:t>
            </a:r>
          </a:p>
        </p:txBody>
      </p:sp>
    </p:spTree>
    <p:extLst>
      <p:ext uri="{BB962C8B-B14F-4D97-AF65-F5344CB8AC3E}">
        <p14:creationId xmlns:p14="http://schemas.microsoft.com/office/powerpoint/2010/main" xmlns="" val="5442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133F55EE-558F-4A7C-9E00-F331F8C5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178" y="-82279"/>
            <a:ext cx="5706035" cy="1293028"/>
          </a:xfrm>
        </p:spPr>
        <p:txBody>
          <a:bodyPr/>
          <a:lstStyle/>
          <a:p>
            <a:r>
              <a:rPr lang="tr-TR" dirty="0"/>
              <a:t>Okulumuz H</a:t>
            </a:r>
            <a:r>
              <a:rPr lang="tr-TR" dirty="0" smtClean="0"/>
              <a:t>akkında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546EC6B-2948-4543-92FB-44FC841CC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599" y="1031455"/>
            <a:ext cx="9592292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2016-2017 </a:t>
            </a:r>
            <a: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eğitim-öğretim yılında açılan okulumuzda; </a:t>
            </a:r>
          </a:p>
          <a:p>
            <a:r>
              <a:rPr lang="tr-TR" sz="3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Elektrik-Elektronik Teknolojisi, </a:t>
            </a:r>
          </a:p>
          <a:p>
            <a:r>
              <a:rPr lang="tr-TR" sz="32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İnşaat Teknolojisi, </a:t>
            </a:r>
          </a:p>
          <a:p>
            <a:r>
              <a:rPr lang="tr-TR" sz="32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Yenilenebilir Enerji Teknolojileri</a:t>
            </a:r>
          </a:p>
          <a:p>
            <a:r>
              <a:rPr lang="tr-TR" sz="32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Kimya Teknolojileri Alanı </a:t>
            </a:r>
            <a:endParaRPr lang="tr-TR" sz="3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Olmak </a:t>
            </a:r>
            <a: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üzere dört 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alanda </a:t>
            </a:r>
            <a:r>
              <a:rPr lang="tr-TR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644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öğrenci, </a:t>
            </a:r>
            <a:r>
              <a:rPr lang="tr-TR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MESEM’de</a:t>
            </a:r>
            <a: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ise </a:t>
            </a:r>
            <a:r>
              <a:rPr lang="tr-TR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öğrenci 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toplam </a:t>
            </a:r>
            <a:r>
              <a:rPr lang="tr-TR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846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öğrenci, </a:t>
            </a:r>
            <a:r>
              <a:rPr lang="tr-TR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 </a:t>
            </a:r>
            <a:r>
              <a:rPr lang="tr-TR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öğretmen ve 8 idareci ile eğitim-öğretime devam etmekteyiz.</a:t>
            </a:r>
          </a:p>
          <a:p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70327770-773A-45FD-BECF-E4F0E7FC9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4" y="0"/>
            <a:ext cx="2241176" cy="1680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1138436A-66F4-4C1B-B51E-6A671975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0" y="3313354"/>
            <a:ext cx="2241176" cy="1680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Resim 10">
            <a:extLst>
              <a:ext uri="{FF2B5EF4-FFF2-40B4-BE49-F238E27FC236}">
                <a16:creationId xmlns="" xmlns:a16="http://schemas.microsoft.com/office/drawing/2014/main" id="{08FCCA64-7698-4256-819D-E8797A11E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4" y="1714496"/>
            <a:ext cx="2217831" cy="1529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6308836C-6FD7-4184-AC43-0EC5FFB41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746" y="5193687"/>
            <a:ext cx="2512145" cy="1561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546A909F-D7AA-4122-9D42-8EA8FE986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4" y="5107643"/>
            <a:ext cx="2199062" cy="1649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Resim 16">
            <a:extLst>
              <a:ext uri="{FF2B5EF4-FFF2-40B4-BE49-F238E27FC236}">
                <a16:creationId xmlns="" xmlns:a16="http://schemas.microsoft.com/office/drawing/2014/main" id="{5D5DCA57-EE00-4D22-ABFF-B7F5E78E8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721" y="5187498"/>
            <a:ext cx="2286500" cy="1553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Resim 20">
            <a:extLst>
              <a:ext uri="{FF2B5EF4-FFF2-40B4-BE49-F238E27FC236}">
                <a16:creationId xmlns="" xmlns:a16="http://schemas.microsoft.com/office/drawing/2014/main" id="{D8B52AF3-B322-4B75-8123-8E85ADA97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4077" y="5165654"/>
            <a:ext cx="2119119" cy="1589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Resim önizlemesi">
            <a:extLst>
              <a:ext uri="{FF2B5EF4-FFF2-40B4-BE49-F238E27FC236}">
                <a16:creationId xmlns="" xmlns:a16="http://schemas.microsoft.com/office/drawing/2014/main" id="{34D5F117-0983-4B27-B88F-EC3DCE170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1275" y="5167601"/>
            <a:ext cx="2285277" cy="1589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1624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ABB34A27-2D3D-431F-88BD-E97E01B3DF8D}"/>
              </a:ext>
            </a:extLst>
          </p:cNvPr>
          <p:cNvSpPr txBox="1"/>
          <p:nvPr/>
        </p:nvSpPr>
        <p:spPr>
          <a:xfrm>
            <a:off x="3166674" y="485565"/>
            <a:ext cx="6440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DÖNER SERMAYE İŞLETMESİ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="" xmlns:a16="http://schemas.microsoft.com/office/drawing/2014/main" id="{1D7A01AE-7297-4190-B1EA-BB74DD0BE823}"/>
              </a:ext>
            </a:extLst>
          </p:cNvPr>
          <p:cNvSpPr txBox="1"/>
          <p:nvPr/>
        </p:nvSpPr>
        <p:spPr>
          <a:xfrm>
            <a:off x="645458" y="2445878"/>
            <a:ext cx="11412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latin typeface="Calibri" pitchFamily="34" charset="0"/>
                <a:cs typeface="Calibri" pitchFamily="34" charset="0"/>
              </a:rPr>
              <a:t>Türk Patent </a:t>
            </a:r>
            <a:r>
              <a:rPr lang="tr-TR" sz="2400" b="1" dirty="0" smtClean="0">
                <a:latin typeface="Calibri" pitchFamily="34" charset="0"/>
                <a:cs typeface="Calibri" pitchFamily="34" charset="0"/>
              </a:rPr>
              <a:t>Kurumundan 16.12.2021 </a:t>
            </a:r>
            <a:r>
              <a:rPr lang="tr-TR" sz="2400" b="1" dirty="0">
                <a:latin typeface="Calibri" pitchFamily="34" charset="0"/>
                <a:cs typeface="Calibri" pitchFamily="34" charset="0"/>
              </a:rPr>
              <a:t>tarihinde okulumuz adına TORMİS markası tescil edilmiştir.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A703AB7F-F288-4688-A853-F3F38CEEE603}"/>
              </a:ext>
            </a:extLst>
          </p:cNvPr>
          <p:cNvSpPr txBox="1"/>
          <p:nvPr/>
        </p:nvSpPr>
        <p:spPr>
          <a:xfrm>
            <a:off x="4069977" y="3596515"/>
            <a:ext cx="7487340" cy="21236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r-TR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Okulumuz 24 ay gibi kısa bir sürede, bir fabrika gibi çalışarak;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AAEDD89A-3247-4E4F-B2EA-8E29A03E5E16}"/>
              </a:ext>
            </a:extLst>
          </p:cNvPr>
          <p:cNvSpPr txBox="1"/>
          <p:nvPr/>
        </p:nvSpPr>
        <p:spPr>
          <a:xfrm>
            <a:off x="645458" y="1414826"/>
            <a:ext cx="11134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01.01.2020 tarihinde resmi olarak kurulan </a:t>
            </a:r>
            <a:r>
              <a:rPr lang="tr-T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okulumuz</a:t>
            </a:r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Döner Sermaye İşletmesi Mart 2020’de üretime başlamıştır.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515F4396-2473-42EB-8847-7BE26C771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1" y="3376391"/>
            <a:ext cx="3418541" cy="2563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250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28AA5C7-F672-4C0A-B5AC-339670EA29D0}"/>
              </a:ext>
            </a:extLst>
          </p:cNvPr>
          <p:cNvSpPr txBox="1"/>
          <p:nvPr/>
        </p:nvSpPr>
        <p:spPr>
          <a:xfrm>
            <a:off x="2670125" y="1909052"/>
            <a:ext cx="35719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TON </a:t>
            </a:r>
          </a:p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DEZENFEKTANI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780BBDD0-2076-4858-8C0F-5B5C4487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840" y="1922010"/>
            <a:ext cx="2279273" cy="101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Resim 10">
            <a:extLst>
              <a:ext uri="{FF2B5EF4-FFF2-40B4-BE49-F238E27FC236}">
                <a16:creationId xmlns="" xmlns:a16="http://schemas.microsoft.com/office/drawing/2014/main" id="{967BF77C-AE54-42C0-9EAD-A250A3CE5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06" y="3380528"/>
            <a:ext cx="2256177" cy="101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31A04164-A6E1-4B1D-8959-8DC5AAF23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18" y="5021036"/>
            <a:ext cx="2316807" cy="1136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65CA1174-FD7E-444F-A785-B51FC724C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840" y="5220638"/>
            <a:ext cx="2325330" cy="105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Resim 16">
            <a:extLst>
              <a:ext uri="{FF2B5EF4-FFF2-40B4-BE49-F238E27FC236}">
                <a16:creationId xmlns="" xmlns:a16="http://schemas.microsoft.com/office/drawing/2014/main" id="{8866EA46-3D1F-4B6D-A0DB-C0BFD08EE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840" y="3473019"/>
            <a:ext cx="2325330" cy="101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Resim 22">
            <a:extLst>
              <a:ext uri="{FF2B5EF4-FFF2-40B4-BE49-F238E27FC236}">
                <a16:creationId xmlns="" xmlns:a16="http://schemas.microsoft.com/office/drawing/2014/main" id="{FDCBC86E-0993-427A-A573-9AF0C4B8B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319" y="1893476"/>
            <a:ext cx="2242964" cy="101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Metin kutusu 30">
            <a:extLst>
              <a:ext uri="{FF2B5EF4-FFF2-40B4-BE49-F238E27FC236}">
                <a16:creationId xmlns="" xmlns:a16="http://schemas.microsoft.com/office/drawing/2014/main" id="{3B6D9E04-1D39-4BC4-A1C1-2E6EEC2734C2}"/>
              </a:ext>
            </a:extLst>
          </p:cNvPr>
          <p:cNvSpPr txBox="1"/>
          <p:nvPr/>
        </p:nvSpPr>
        <p:spPr>
          <a:xfrm>
            <a:off x="2704827" y="3246503"/>
            <a:ext cx="24728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242 TON </a:t>
            </a:r>
          </a:p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YÜZEY HİJYEN SOLİSYONU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="" xmlns:a16="http://schemas.microsoft.com/office/drawing/2014/main" id="{F04E1E48-B668-4A3D-A705-7ACF4BB5D415}"/>
              </a:ext>
            </a:extLst>
          </p:cNvPr>
          <p:cNvSpPr txBox="1"/>
          <p:nvPr/>
        </p:nvSpPr>
        <p:spPr>
          <a:xfrm>
            <a:off x="9117043" y="5273296"/>
            <a:ext cx="2045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 TON </a:t>
            </a:r>
          </a:p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SIVI SABUN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="" xmlns:a16="http://schemas.microsoft.com/office/drawing/2014/main" id="{4FB68969-7889-482F-808D-2F82F8705440}"/>
              </a:ext>
            </a:extLst>
          </p:cNvPr>
          <p:cNvSpPr txBox="1"/>
          <p:nvPr/>
        </p:nvSpPr>
        <p:spPr>
          <a:xfrm>
            <a:off x="2717880" y="4903963"/>
            <a:ext cx="3570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73 </a:t>
            </a:r>
            <a:r>
              <a:rPr lang="tr-T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 </a:t>
            </a:r>
          </a:p>
          <a:p>
            <a:r>
              <a:rPr lang="tr-T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GENEL YÜZEY TEMİZLEYİCİ</a:t>
            </a:r>
            <a:endParaRPr lang="tr-TR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="" xmlns:a16="http://schemas.microsoft.com/office/drawing/2014/main" id="{E65C4AFF-0DAA-491E-B872-AE528B1D8C6B}"/>
              </a:ext>
            </a:extLst>
          </p:cNvPr>
          <p:cNvSpPr txBox="1"/>
          <p:nvPr/>
        </p:nvSpPr>
        <p:spPr>
          <a:xfrm>
            <a:off x="9117043" y="1922010"/>
            <a:ext cx="26131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 </a:t>
            </a:r>
            <a:r>
              <a:rPr lang="tr-T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</a:t>
            </a:r>
          </a:p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ÇAMAŞIR SUYU </a:t>
            </a:r>
            <a:endParaRPr lang="tr-TR" sz="2800" dirty="0"/>
          </a:p>
        </p:txBody>
      </p:sp>
      <p:sp>
        <p:nvSpPr>
          <p:cNvPr id="39" name="Metin kutusu 38">
            <a:extLst>
              <a:ext uri="{FF2B5EF4-FFF2-40B4-BE49-F238E27FC236}">
                <a16:creationId xmlns="" xmlns:a16="http://schemas.microsoft.com/office/drawing/2014/main" id="{DD426501-ADEA-4EA0-B56E-372266FDEBC1}"/>
              </a:ext>
            </a:extLst>
          </p:cNvPr>
          <p:cNvSpPr txBox="1"/>
          <p:nvPr/>
        </p:nvSpPr>
        <p:spPr>
          <a:xfrm>
            <a:off x="9052388" y="349161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tr-T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</a:t>
            </a:r>
          </a:p>
          <a:p>
            <a:r>
              <a:rPr lang="tr-T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BULAŞIK DETERJANI </a:t>
            </a:r>
          </a:p>
        </p:txBody>
      </p:sp>
      <p:sp>
        <p:nvSpPr>
          <p:cNvPr id="43" name="Dikdörtgen 42">
            <a:extLst>
              <a:ext uri="{FF2B5EF4-FFF2-40B4-BE49-F238E27FC236}">
                <a16:creationId xmlns="" xmlns:a16="http://schemas.microsoft.com/office/drawing/2014/main" id="{48ABE9F0-603A-48F5-8296-E9B2F052708A}"/>
              </a:ext>
            </a:extLst>
          </p:cNvPr>
          <p:cNvSpPr/>
          <p:nvPr/>
        </p:nvSpPr>
        <p:spPr>
          <a:xfrm>
            <a:off x="901857" y="719500"/>
            <a:ext cx="105327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KİMYA TEKNOLOJİSİ ALANINDA</a:t>
            </a:r>
          </a:p>
        </p:txBody>
      </p:sp>
    </p:spTree>
    <p:extLst>
      <p:ext uri="{BB962C8B-B14F-4D97-AF65-F5344CB8AC3E}">
        <p14:creationId xmlns:p14="http://schemas.microsoft.com/office/powerpoint/2010/main" xmlns="" val="33443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2D1FEFB3-9424-4306-953E-6C555158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9" y="207849"/>
            <a:ext cx="3952875" cy="130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78A896A6-F7A1-430F-9533-CC6DC66D4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920" y="207849"/>
            <a:ext cx="3800475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06B1B6B7-A648-4AE6-A28C-ED00080ADE1B}"/>
              </a:ext>
            </a:extLst>
          </p:cNvPr>
          <p:cNvSpPr txBox="1"/>
          <p:nvPr/>
        </p:nvSpPr>
        <p:spPr>
          <a:xfrm>
            <a:off x="932872" y="1882564"/>
            <a:ext cx="103262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i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Ayrıca 2022 yılında ilk defa üretimine başladığımız iç ve dış cephe duvar boyasında </a:t>
            </a:r>
          </a:p>
          <a:p>
            <a:pPr algn="ctr"/>
            <a:r>
              <a:rPr lang="tr-TR" sz="3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 ton </a:t>
            </a:r>
            <a:r>
              <a:rPr lang="tr-TR" sz="3600" b="1" i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üretim yapmış bulunmaktayız.</a:t>
            </a:r>
            <a:r>
              <a:rPr lang="tr-TR" sz="3600" b="1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3600" b="1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="" xmlns:a16="http://schemas.microsoft.com/office/drawing/2014/main" id="{ADE3C09D-24C3-4C42-8D7E-493151D23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05" y="3940005"/>
            <a:ext cx="3469739" cy="2602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Resim 10">
            <a:extLst>
              <a:ext uri="{FF2B5EF4-FFF2-40B4-BE49-F238E27FC236}">
                <a16:creationId xmlns="" xmlns:a16="http://schemas.microsoft.com/office/drawing/2014/main" id="{B52F7EEF-9F49-4CD3-B775-968308A8F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56" y="4006680"/>
            <a:ext cx="3469739" cy="2602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3398BBC9-E34E-499B-B5C1-3A8A4884D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94" y="3940005"/>
            <a:ext cx="2247323" cy="2616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141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53D39ED9-7E0C-4D51-B087-E8E2495B63FE}"/>
              </a:ext>
            </a:extLst>
          </p:cNvPr>
          <p:cNvSpPr/>
          <p:nvPr/>
        </p:nvSpPr>
        <p:spPr>
          <a:xfrm>
            <a:off x="540055" y="656746"/>
            <a:ext cx="111118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İNŞAAT</a:t>
            </a:r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TEKNOLOJİSİ ALANINDA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C773A9F7-2343-4606-BCFB-6F45E3CC9F1A}"/>
              </a:ext>
            </a:extLst>
          </p:cNvPr>
          <p:cNvSpPr txBox="1"/>
          <p:nvPr/>
        </p:nvSpPr>
        <p:spPr>
          <a:xfrm>
            <a:off x="4489146" y="2676319"/>
            <a:ext cx="716279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0" i="0" dirty="0">
                <a:effectLst/>
                <a:latin typeface="Times New Roman" panose="02020603050405020304" pitchFamily="18" charset="0"/>
              </a:rPr>
              <a:t>57 </a:t>
            </a:r>
            <a:r>
              <a:rPr lang="tr-TR" sz="4400" dirty="0">
                <a:latin typeface="Times New Roman" panose="02020603050405020304" pitchFamily="18" charset="0"/>
              </a:rPr>
              <a:t>adet dezenfektan standı üreterek </a:t>
            </a:r>
            <a:r>
              <a:rPr lang="tr-TR" sz="4400" b="0" i="0" dirty="0" err="1">
                <a:effectLst/>
                <a:latin typeface="Times New Roman" panose="02020603050405020304" pitchFamily="18" charset="0"/>
              </a:rPr>
              <a:t>Pandemi</a:t>
            </a:r>
            <a:r>
              <a:rPr lang="tr-TR" sz="4400" b="0" i="0" dirty="0">
                <a:effectLst/>
                <a:latin typeface="Times New Roman" panose="02020603050405020304" pitchFamily="18" charset="0"/>
              </a:rPr>
              <a:t> sürecinde kurumların ve iş yerlerinin ihtiyaçlarını karşıladık.</a:t>
            </a:r>
            <a:endParaRPr lang="tr-TR" sz="4400" dirty="0"/>
          </a:p>
        </p:txBody>
      </p:sp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6E51C365-F51B-4961-9394-A354B32BC3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783" y="2134999"/>
            <a:ext cx="2625358" cy="4275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1986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53D39ED9-7E0C-4D51-B087-E8E2495B63FE}"/>
              </a:ext>
            </a:extLst>
          </p:cNvPr>
          <p:cNvSpPr/>
          <p:nvPr/>
        </p:nvSpPr>
        <p:spPr>
          <a:xfrm>
            <a:off x="540055" y="630635"/>
            <a:ext cx="111118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ELEKTRİK ELEKTRONİK TEKNOLOJİSİ ALANINDA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8AEBDC24-2347-4C44-ACE6-989A7EC535B0}"/>
              </a:ext>
            </a:extLst>
          </p:cNvPr>
          <p:cNvSpPr txBox="1"/>
          <p:nvPr/>
        </p:nvSpPr>
        <p:spPr>
          <a:xfrm>
            <a:off x="2780972" y="3429909"/>
            <a:ext cx="2440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tr-T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ADET</a:t>
            </a:r>
          </a:p>
          <a:p>
            <a:r>
              <a:rPr lang="tr-T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SENSÖRLÜ</a:t>
            </a:r>
            <a:endParaRPr lang="tr-T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DEZENFEKTAN </a:t>
            </a:r>
          </a:p>
          <a:p>
            <a:r>
              <a:rPr lang="tr-T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="" xmlns:a16="http://schemas.microsoft.com/office/drawing/2014/main" id="{5E0AB434-ABFF-4C7E-800B-F3271D9510D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99" y="2867553"/>
            <a:ext cx="2178425" cy="287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Metin kutusu 10">
            <a:extLst>
              <a:ext uri="{FF2B5EF4-FFF2-40B4-BE49-F238E27FC236}">
                <a16:creationId xmlns="" xmlns:a16="http://schemas.microsoft.com/office/drawing/2014/main" id="{8C76E79A-3332-4B87-BC61-22B742A5C0C1}"/>
              </a:ext>
            </a:extLst>
          </p:cNvPr>
          <p:cNvSpPr txBox="1"/>
          <p:nvPr/>
        </p:nvSpPr>
        <p:spPr>
          <a:xfrm>
            <a:off x="8650941" y="3778622"/>
            <a:ext cx="2635624" cy="1054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TEMAZSIZ ATEŞ ÖLÇER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="" xmlns:a16="http://schemas.microsoft.com/office/drawing/2014/main" id="{70E5AA56-5390-434C-ACE8-B318CCCC3D6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083" y="2853235"/>
            <a:ext cx="1759772" cy="2876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265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53D39ED9-7E0C-4D51-B087-E8E2495B63FE}"/>
              </a:ext>
            </a:extLst>
          </p:cNvPr>
          <p:cNvSpPr/>
          <p:nvPr/>
        </p:nvSpPr>
        <p:spPr>
          <a:xfrm>
            <a:off x="540055" y="132144"/>
            <a:ext cx="111118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YENİLENEBİLİR ENERJİ TEKNOLOJİSİ ALANINDA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829E5056-FFCE-49A7-B5A6-6C5A875C561F}"/>
              </a:ext>
            </a:extLst>
          </p:cNvPr>
          <p:cNvSpPr txBox="1"/>
          <p:nvPr/>
        </p:nvSpPr>
        <p:spPr>
          <a:xfrm>
            <a:off x="3122999" y="2139144"/>
            <a:ext cx="5138671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Kurdali</a:t>
            </a:r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Koop</a:t>
            </a:r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eratifi</a:t>
            </a:r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dolmuş durağına 3 </a:t>
            </a:r>
            <a:r>
              <a:rPr lang="tr-TR" sz="28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km </a:t>
            </a:r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güneş enerji santrali kurulumu yaptık</a:t>
            </a:r>
            <a:r>
              <a:rPr lang="tr-TR" sz="2800" b="1" dirty="0">
                <a:solidFill>
                  <a:srgbClr val="0070C0"/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="" xmlns:a16="http://schemas.microsoft.com/office/drawing/2014/main" id="{D1BD200C-8F2E-4344-BC2E-37E97C7E729A}"/>
              </a:ext>
            </a:extLst>
          </p:cNvPr>
          <p:cNvSpPr txBox="1"/>
          <p:nvPr/>
        </p:nvSpPr>
        <p:spPr>
          <a:xfrm>
            <a:off x="4293729" y="5484437"/>
            <a:ext cx="4478662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cs typeface="Times New Roman" panose="02020603050405020304" pitchFamily="18" charset="0"/>
              </a:rPr>
              <a:t>Güneş Panelli Telefon Şarj Kiti</a:t>
            </a:r>
            <a:endParaRPr lang="tr-TR" sz="2800" b="1" dirty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="" xmlns:a16="http://schemas.microsoft.com/office/drawing/2014/main" id="{1D1F3E17-EC9D-462F-A003-AD81938929D2}"/>
              </a:ext>
            </a:extLst>
          </p:cNvPr>
          <p:cNvSpPr txBox="1"/>
          <p:nvPr/>
        </p:nvSpPr>
        <p:spPr>
          <a:xfrm>
            <a:off x="4063155" y="3855298"/>
            <a:ext cx="4728795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tr-TR" sz="2800" b="1" dirty="0">
                <a:solidFill>
                  <a:schemeClr val="bg1">
                    <a:lumMod val="95000"/>
                  </a:schemeClr>
                </a:solidFill>
                <a:effectLst/>
                <a:latin typeface="Comic Sans MS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rtaokul öğrencileri için güneş enerjili  deney seti ürettik.</a:t>
            </a:r>
            <a:endParaRPr lang="tr-TR" sz="2800" b="1" dirty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Resim 6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63" y="1873594"/>
            <a:ext cx="2258563" cy="436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00" y="4766872"/>
            <a:ext cx="2279290" cy="1873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esim 8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4734" y="2219992"/>
            <a:ext cx="2617285" cy="2291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Sol Ok 1"/>
          <p:cNvSpPr/>
          <p:nvPr/>
        </p:nvSpPr>
        <p:spPr>
          <a:xfrm>
            <a:off x="2733754" y="2683534"/>
            <a:ext cx="367391" cy="296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ol Ok 9"/>
          <p:cNvSpPr/>
          <p:nvPr/>
        </p:nvSpPr>
        <p:spPr>
          <a:xfrm rot="8643483">
            <a:off x="8923483" y="3997628"/>
            <a:ext cx="367391" cy="296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1" name="Resim 1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5428" y="4566885"/>
            <a:ext cx="2435895" cy="2100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Sol Ok 11"/>
          <p:cNvSpPr/>
          <p:nvPr/>
        </p:nvSpPr>
        <p:spPr>
          <a:xfrm rot="10800000">
            <a:off x="8948111" y="5946917"/>
            <a:ext cx="367391" cy="2962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8735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F7F1B715-436C-4CFA-B6BA-3CCDB952A184}"/>
              </a:ext>
            </a:extLst>
          </p:cNvPr>
          <p:cNvSpPr txBox="1"/>
          <p:nvPr/>
        </p:nvSpPr>
        <p:spPr>
          <a:xfrm>
            <a:off x="689160" y="356541"/>
            <a:ext cx="10685930" cy="164147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49580" algn="ctr">
              <a:spcAft>
                <a:spcPts val="1000"/>
              </a:spcAft>
            </a:pPr>
            <a:r>
              <a:rPr lang="tr-TR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Toroslar Mimar Sinan Meslekî ve Teknik Anadolu Lisesi</a:t>
            </a:r>
          </a:p>
          <a:p>
            <a:pPr indent="449580" algn="ctr">
              <a:spcAft>
                <a:spcPts val="1000"/>
              </a:spcAft>
            </a:pPr>
            <a:r>
              <a:rPr lang="tr-TR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Döner Sermaye İşletmesi (DÖSE) </a:t>
            </a:r>
          </a:p>
          <a:p>
            <a:pPr indent="449580" algn="ctr">
              <a:spcAft>
                <a:spcPts val="1000"/>
              </a:spcAft>
            </a:pPr>
            <a:r>
              <a:rPr lang="tr-TR" sz="2800" b="1" dirty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idareci, 7 öğretmen, 1 sayman, 1 hizmetli ve  125 öğrenci ile; 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="" xmlns:a16="http://schemas.microsoft.com/office/drawing/2014/main" id="{3936F3B9-A43A-444D-B3B7-97BAA2D93913}"/>
              </a:ext>
            </a:extLst>
          </p:cNvPr>
          <p:cNvGrpSpPr/>
          <p:nvPr/>
        </p:nvGrpSpPr>
        <p:grpSpPr>
          <a:xfrm>
            <a:off x="2223252" y="2213539"/>
            <a:ext cx="8068235" cy="2472472"/>
            <a:chOff x="1640546" y="2711082"/>
            <a:chExt cx="8068235" cy="2472472"/>
          </a:xfrm>
        </p:grpSpPr>
        <p:sp>
          <p:nvSpPr>
            <p:cNvPr id="9" name="Metin kutusu 8">
              <a:extLst>
                <a:ext uri="{FF2B5EF4-FFF2-40B4-BE49-F238E27FC236}">
                  <a16:creationId xmlns="" xmlns:a16="http://schemas.microsoft.com/office/drawing/2014/main" id="{952AF141-0B02-45B1-A286-CCC56075EC87}"/>
                </a:ext>
              </a:extLst>
            </p:cNvPr>
            <p:cNvSpPr txBox="1"/>
            <p:nvPr/>
          </p:nvSpPr>
          <p:spPr>
            <a:xfrm>
              <a:off x="1640546" y="2711082"/>
              <a:ext cx="8068235" cy="2472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2020      2.340.000 TL  (KDV DAHİL)    </a:t>
              </a:r>
            </a:p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tr-TR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2021    </a:t>
              </a:r>
              <a:r>
                <a:rPr lang="tr-TR" sz="4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tr-TR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3.460.000 TL  (KDV DAHİL)    </a:t>
              </a:r>
            </a:p>
            <a:p>
              <a:pPr marL="514350" indent="-514350" algn="just">
                <a:lnSpc>
                  <a:spcPct val="115000"/>
                </a:lnSpc>
                <a:spcAft>
                  <a:spcPts val="1000"/>
                </a:spcAft>
                <a:buAutoNum type="arabicPlain" startAt="2022"/>
              </a:pPr>
              <a:r>
                <a:rPr lang="tr-TR" sz="4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lang="tr-TR" sz="4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2.400.000 </a:t>
              </a:r>
              <a:r>
                <a:rPr lang="tr-TR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TL  (KDV DAHİL) </a:t>
              </a:r>
            </a:p>
          </p:txBody>
        </p:sp>
        <p:sp>
          <p:nvSpPr>
            <p:cNvPr id="5" name="Ok: Sağ 4">
              <a:extLst>
                <a:ext uri="{FF2B5EF4-FFF2-40B4-BE49-F238E27FC236}">
                  <a16:creationId xmlns="" xmlns:a16="http://schemas.microsoft.com/office/drawing/2014/main" id="{74F10B51-74FD-43AA-AA73-FA23111B57FC}"/>
                </a:ext>
              </a:extLst>
            </p:cNvPr>
            <p:cNvSpPr/>
            <p:nvPr/>
          </p:nvSpPr>
          <p:spPr>
            <a:xfrm>
              <a:off x="2913527" y="3039035"/>
              <a:ext cx="394447" cy="2151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Ok: Sağ 10">
              <a:extLst>
                <a:ext uri="{FF2B5EF4-FFF2-40B4-BE49-F238E27FC236}">
                  <a16:creationId xmlns="" xmlns:a16="http://schemas.microsoft.com/office/drawing/2014/main" id="{00CD25DD-32BF-492E-992F-9E700B9EF9BE}"/>
                </a:ext>
              </a:extLst>
            </p:cNvPr>
            <p:cNvSpPr/>
            <p:nvPr/>
          </p:nvSpPr>
          <p:spPr>
            <a:xfrm>
              <a:off x="2931462" y="3854823"/>
              <a:ext cx="394447" cy="2151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2" name="Ok: Sağ 11">
              <a:extLst>
                <a:ext uri="{FF2B5EF4-FFF2-40B4-BE49-F238E27FC236}">
                  <a16:creationId xmlns="" xmlns:a16="http://schemas.microsoft.com/office/drawing/2014/main" id="{EF30C100-43EC-4A1D-8C19-DDB5A71B6AC8}"/>
                </a:ext>
              </a:extLst>
            </p:cNvPr>
            <p:cNvSpPr/>
            <p:nvPr/>
          </p:nvSpPr>
          <p:spPr>
            <a:xfrm>
              <a:off x="2913527" y="4660535"/>
              <a:ext cx="394447" cy="2151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7" name="Metin kutusu 16">
            <a:extLst>
              <a:ext uri="{FF2B5EF4-FFF2-40B4-BE49-F238E27FC236}">
                <a16:creationId xmlns="" xmlns:a16="http://schemas.microsoft.com/office/drawing/2014/main" id="{D41DFD38-2666-4916-815C-BE54A5A8A5DF}"/>
              </a:ext>
            </a:extLst>
          </p:cNvPr>
          <p:cNvSpPr txBox="1"/>
          <p:nvPr/>
        </p:nvSpPr>
        <p:spPr>
          <a:xfrm>
            <a:off x="1727946" y="4793213"/>
            <a:ext cx="8608359" cy="16363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TOPLAM</a:t>
            </a:r>
            <a:r>
              <a:rPr lang="tr-T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8.200.000 </a:t>
            </a:r>
            <a:r>
              <a:rPr lang="tr-TR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TL’lik ciro elde edilmiştir.</a:t>
            </a:r>
          </a:p>
        </p:txBody>
      </p:sp>
    </p:spTree>
    <p:extLst>
      <p:ext uri="{BB962C8B-B14F-4D97-AF65-F5344CB8AC3E}">
        <p14:creationId xmlns:p14="http://schemas.microsoft.com/office/powerpoint/2010/main" xmlns="" val="23623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675</Words>
  <Application>Microsoft Office PowerPoint</Application>
  <PresentationFormat>Özel</PresentationFormat>
  <Paragraphs>149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17" baseType="lpstr">
      <vt:lpstr>Ofis Teması</vt:lpstr>
      <vt:lpstr>TOROSLAR MİMAR SİNAN MESLEKİ VE TEKNİK ANADOLU LİSESİ</vt:lpstr>
      <vt:lpstr>Okulumuz Hakkında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Toroslar mimar sinan mesleki ve teknik Anadolu lisesi</dc:title>
  <dc:creator>faruk erol</dc:creator>
  <cp:lastModifiedBy>pc</cp:lastModifiedBy>
  <cp:revision>43</cp:revision>
  <cp:lastPrinted>2022-05-24T12:33:02Z</cp:lastPrinted>
  <dcterms:created xsi:type="dcterms:W3CDTF">2022-05-23T18:16:47Z</dcterms:created>
  <dcterms:modified xsi:type="dcterms:W3CDTF">2023-04-27T10:03:33Z</dcterms:modified>
</cp:coreProperties>
</file>