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66" r:id="rId2"/>
    <p:sldId id="355" r:id="rId3"/>
    <p:sldId id="368" r:id="rId4"/>
    <p:sldId id="362" r:id="rId5"/>
    <p:sldId id="335" r:id="rId6"/>
    <p:sldId id="370" r:id="rId7"/>
    <p:sldId id="377" r:id="rId8"/>
    <p:sldId id="367" r:id="rId9"/>
    <p:sldId id="379" r:id="rId10"/>
    <p:sldId id="382" r:id="rId11"/>
    <p:sldId id="409" r:id="rId12"/>
    <p:sldId id="421" r:id="rId13"/>
    <p:sldId id="410" r:id="rId14"/>
    <p:sldId id="394" r:id="rId15"/>
    <p:sldId id="378" r:id="rId16"/>
    <p:sldId id="384" r:id="rId17"/>
    <p:sldId id="416" r:id="rId18"/>
    <p:sldId id="353" r:id="rId19"/>
    <p:sldId id="389" r:id="rId20"/>
    <p:sldId id="383" r:id="rId21"/>
    <p:sldId id="392" r:id="rId22"/>
    <p:sldId id="413" r:id="rId23"/>
    <p:sldId id="391" r:id="rId24"/>
    <p:sldId id="387" r:id="rId25"/>
    <p:sldId id="388" r:id="rId26"/>
    <p:sldId id="390" r:id="rId27"/>
    <p:sldId id="411" r:id="rId28"/>
    <p:sldId id="412" r:id="rId29"/>
    <p:sldId id="415" r:id="rId30"/>
    <p:sldId id="380" r:id="rId31"/>
    <p:sldId id="381" r:id="rId32"/>
    <p:sldId id="423" r:id="rId33"/>
    <p:sldId id="424" r:id="rId34"/>
    <p:sldId id="361" r:id="rId35"/>
    <p:sldId id="406" r:id="rId36"/>
    <p:sldId id="398" r:id="rId37"/>
    <p:sldId id="397" r:id="rId38"/>
    <p:sldId id="396" r:id="rId39"/>
    <p:sldId id="359" r:id="rId40"/>
    <p:sldId id="399" r:id="rId41"/>
    <p:sldId id="405" r:id="rId42"/>
    <p:sldId id="407" r:id="rId43"/>
    <p:sldId id="417" r:id="rId44"/>
    <p:sldId id="419" r:id="rId45"/>
    <p:sldId id="418" r:id="rId46"/>
    <p:sldId id="425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Koyu Stil 1 - Vurgu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644" autoAdjust="0"/>
  </p:normalViewPr>
  <p:slideViewPr>
    <p:cSldViewPr snapToGrid="0">
      <p:cViewPr>
        <p:scale>
          <a:sx n="81" d="100"/>
          <a:sy n="81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BB6A9D-F3C9-4486-A2DB-4EB08E367E74}" type="doc">
      <dgm:prSet loTypeId="urn:microsoft.com/office/officeart/2005/8/layout/vList5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tr-TR"/>
        </a:p>
      </dgm:t>
    </dgm:pt>
    <dgm:pt modelId="{694AED44-A189-419B-8BB0-C15EDB0ACBCF}" type="pres">
      <dgm:prSet presAssocID="{36BB6A9D-F3C9-4486-A2DB-4EB08E367E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E637DF91-B8ED-4038-9467-BF818747CA6A}" type="presOf" srcId="{36BB6A9D-F3C9-4486-A2DB-4EB08E367E74}" destId="{694AED44-A189-419B-8BB0-C15EDB0ACBC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77F2F-9D26-472C-B7A6-9A79BD17F524}" type="datetimeFigureOut">
              <a:rPr lang="tr-TR" smtClean="0"/>
              <a:t>26.04.2023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AA04C-CE10-4A05-970D-5499AEE21C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5382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EB77-9C38-478B-8F77-6B1CB2584076}" type="datetimeFigureOut">
              <a:rPr lang="tr-TR" smtClean="0"/>
              <a:pPr/>
              <a:t>26.04.2023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3AC0-D100-4DD9-ADFD-0182F311FF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621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EB77-9C38-478B-8F77-6B1CB2584076}" type="datetimeFigureOut">
              <a:rPr lang="tr-TR" smtClean="0"/>
              <a:pPr/>
              <a:t>26.04.2023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3AC0-D100-4DD9-ADFD-0182F311FF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38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EB77-9C38-478B-8F77-6B1CB2584076}" type="datetimeFigureOut">
              <a:rPr lang="tr-TR" smtClean="0"/>
              <a:pPr/>
              <a:t>26.04.2023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3AC0-D100-4DD9-ADFD-0182F311FF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499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EB77-9C38-478B-8F77-6B1CB2584076}" type="datetimeFigureOut">
              <a:rPr lang="tr-TR" smtClean="0"/>
              <a:pPr/>
              <a:t>26.04.2023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3AC0-D100-4DD9-ADFD-0182F311FF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877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EB77-9C38-478B-8F77-6B1CB2584076}" type="datetimeFigureOut">
              <a:rPr lang="tr-TR" smtClean="0"/>
              <a:pPr/>
              <a:t>26.04.2023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3AC0-D100-4DD9-ADFD-0182F311FF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037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EB77-9C38-478B-8F77-6B1CB2584076}" type="datetimeFigureOut">
              <a:rPr lang="tr-TR" smtClean="0"/>
              <a:pPr/>
              <a:t>26.04.2023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3AC0-D100-4DD9-ADFD-0182F311FF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878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EB77-9C38-478B-8F77-6B1CB2584076}" type="datetimeFigureOut">
              <a:rPr lang="tr-TR" smtClean="0"/>
              <a:pPr/>
              <a:t>26.04.2023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3AC0-D100-4DD9-ADFD-0182F311FF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57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EB77-9C38-478B-8F77-6B1CB2584076}" type="datetimeFigureOut">
              <a:rPr lang="tr-TR" smtClean="0"/>
              <a:pPr/>
              <a:t>26.04.2023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3AC0-D100-4DD9-ADFD-0182F311FF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7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EB77-9C38-478B-8F77-6B1CB2584076}" type="datetimeFigureOut">
              <a:rPr lang="tr-TR" smtClean="0"/>
              <a:pPr/>
              <a:t>26.04.2023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3AC0-D100-4DD9-ADFD-0182F311FF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587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EB77-9C38-478B-8F77-6B1CB2584076}" type="datetimeFigureOut">
              <a:rPr lang="tr-TR" smtClean="0"/>
              <a:pPr/>
              <a:t>26.04.2023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3AC0-D100-4DD9-ADFD-0182F311FF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60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EB77-9C38-478B-8F77-6B1CB2584076}" type="datetimeFigureOut">
              <a:rPr lang="tr-TR" smtClean="0"/>
              <a:pPr/>
              <a:t>26.04.2023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43AC0-D100-4DD9-ADFD-0182F311FF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687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2EB77-9C38-478B-8F77-6B1CB2584076}" type="datetimeFigureOut">
              <a:rPr lang="tr-TR" smtClean="0"/>
              <a:pPr/>
              <a:t>26.04.2023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43AC0-D100-4DD9-ADFD-0182F311FF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87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-467751"/>
            <a:ext cx="7886700" cy="45719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9293" y="140677"/>
            <a:ext cx="8827476" cy="6576646"/>
          </a:xfrm>
        </p:spPr>
        <p:txBody>
          <a:bodyPr/>
          <a:lstStyle/>
          <a:p>
            <a:pPr marL="0" indent="0" algn="ctr">
              <a:buNone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410307" y="222738"/>
            <a:ext cx="8581293" cy="621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TOROSLAR</a:t>
            </a:r>
          </a:p>
          <a:p>
            <a:pPr algn="ctr"/>
            <a:r>
              <a:rPr lang="tr-TR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ŞİFA HATUN</a:t>
            </a:r>
          </a:p>
          <a:p>
            <a:pPr algn="ctr"/>
            <a:r>
              <a:rPr lang="tr-TR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MESLEKİ VE TEKNİK </a:t>
            </a:r>
          </a:p>
          <a:p>
            <a:pPr algn="ctr"/>
            <a:r>
              <a:rPr lang="tr-TR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ANADOLU LİSESİ</a:t>
            </a:r>
          </a:p>
          <a:p>
            <a:pPr algn="ctr"/>
            <a:endParaRPr lang="tr-TR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tr-TR" sz="36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tr-TR" sz="36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tr-TR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      Nesrin ÖZSAÇ</a:t>
            </a:r>
          </a:p>
          <a:p>
            <a:pPr algn="ctr"/>
            <a:r>
              <a:rPr lang="tr-TR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Psikolojik Danışman</a:t>
            </a:r>
            <a:endParaRPr lang="tr-TR" sz="28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85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3819" y="365126"/>
            <a:ext cx="7886700" cy="1325563"/>
          </a:xfrm>
        </p:spPr>
        <p:txBody>
          <a:bodyPr/>
          <a:lstStyle/>
          <a:p>
            <a: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2738" y="2016369"/>
            <a:ext cx="8815754" cy="4160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Yukarıdaki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kazanımlara ek olarak;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sağlığı ve güvenliği tedbirlerini alarak klinik laboratuvar çalışmalarında, mikrobiyoloji, biyokimya, hematoloji, patoloji, radyoloji,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ameliyathane ünitelerinde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anestezi ve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reanimasyon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uygulamalarında, tanı ve tedavi amaçlı işlemlerde sağlık profesyoneline yardım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etme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ilgili bilgi, beceri ve yetkinliklerin kazandırılması amaçlanmaktadır. </a:t>
            </a:r>
          </a:p>
          <a:p>
            <a:pPr marL="0" indent="0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485510" y="95182"/>
            <a:ext cx="7610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Sağlık Bakım Teknisyenliği</a:t>
            </a:r>
          </a:p>
        </p:txBody>
      </p:sp>
    </p:spTree>
    <p:extLst>
      <p:ext uri="{BB962C8B-B14F-4D97-AF65-F5344CB8AC3E}">
        <p14:creationId xmlns:p14="http://schemas.microsoft.com/office/powerpoint/2010/main" val="11674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483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785" y="1629508"/>
            <a:ext cx="8932984" cy="50174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Mesleki Gelişim Atölyesi,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Mesleki Uygulamalar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Anatomi ve Fizyoloji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Genel Beslenme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Hizmetlerinde İletişim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Enfeksiyon Hastalıkları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 Hastalıkları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Psikolojisi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İlaç Bilgisi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Hemşire Yar. / Ebe Yar.  /Sağlık Bakım Tek. Mesleki Uygulamalar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İşletmelerde Mesleki Eğitim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11014" y="188966"/>
            <a:ext cx="89329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SAĞLIK HİZMETLERİ ALANI</a:t>
            </a:r>
          </a:p>
          <a:p>
            <a:pPr algn="ctr"/>
            <a:r>
              <a:rPr lang="tr-T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DERSLER</a:t>
            </a:r>
            <a:endParaRPr lang="tr-TR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10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SAĞLIK HİZMETLERİ ALANI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Devlet hastaneler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Aile Sağlığı Merkezleri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Özel hastaneler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Özel doktor poliklinikleri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Asgari ücretin 1/3’i  ücret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3573" y="142074"/>
            <a:ext cx="82810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İşletmelerde mesleki </a:t>
            </a:r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eğiti</a:t>
            </a:r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 </a:t>
            </a:r>
          </a:p>
          <a:p>
            <a:pPr algn="ctr"/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staj</a:t>
            </a:r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22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9292" y="1825625"/>
            <a:ext cx="8815754" cy="4351338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Bedence sağlıklı, insanlarla etkili iletişim kurabilen, sabırlı, dürüst, hoşgörülü, soğukkanlı, sağlığını kaybetmiş insanlara yardım etmekten mutlu olan kimseler olmaları gerekir.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207348" y="282751"/>
            <a:ext cx="64245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Sağlık Hizmetleri Alanında </a:t>
            </a:r>
          </a:p>
          <a:p>
            <a:pPr algn="ctr"/>
            <a:r>
              <a:rPr lang="tr-T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Çalışmak İsteyenlerin</a:t>
            </a:r>
            <a:endParaRPr lang="tr-TR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813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7568" y="365126"/>
            <a:ext cx="8850923" cy="1325563"/>
          </a:xfrm>
        </p:spPr>
        <p:txBody>
          <a:bodyPr>
            <a:normAutofit/>
          </a:bodyPr>
          <a:lstStyle/>
          <a:p>
            <a:pPr algn="ctr"/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9631" y="1825625"/>
            <a:ext cx="86047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Mezunlarımız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kamuya  ve özel sektöre ait hastanelerde, yaşlı bakım evlerinde,  evde bakım hizmeti veren kuruluşlarda yardımcı sağlık personeli olarak  hastaların günlük yaşam aktivitelerinin yerine getirilmesi, beslenme programlarının uygulanması, hastaların kişisel bakım - temizliği ve sağlık hizmetlerine ulaşımında görev almaktadırlar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hizmeti veren tüm işletmelerde, huzurevlerinde fizik tedavi ve rehabilitasyon merkezlerinde, tıbbi laboratuvar merkezlerinde çalışabilirler.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585903" y="317920"/>
            <a:ext cx="59722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SAĞLIK HİZMETLERİ </a:t>
            </a:r>
          </a:p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ÇALIŞMA ALANLARI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73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4463" y="1957753"/>
            <a:ext cx="8639906" cy="421920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600" dirty="0" smtClean="0"/>
              <a:t>Sağlık Bakanlığına bağlı devlet ve üniversite hastanelerinde klinik destek elemanı olarak çalışabiliyorlar.</a:t>
            </a:r>
          </a:p>
          <a:p>
            <a:pPr marL="0" indent="0">
              <a:buNone/>
            </a:pPr>
            <a:endParaRPr lang="tr-TR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600" dirty="0" err="1" smtClean="0"/>
              <a:t>İşkur</a:t>
            </a:r>
            <a:r>
              <a:rPr lang="tr-TR" sz="2600" dirty="0" smtClean="0"/>
              <a:t> üzerinden </a:t>
            </a:r>
            <a:r>
              <a:rPr lang="tr-TR" sz="2600" dirty="0"/>
              <a:t>sürekli işçi </a:t>
            </a:r>
            <a:r>
              <a:rPr lang="tr-TR" sz="2600" dirty="0" smtClean="0"/>
              <a:t>statüsünde  yerleştiriliyorlar.</a:t>
            </a:r>
          </a:p>
          <a:p>
            <a:pPr marL="0" indent="0">
              <a:buNone/>
            </a:pPr>
            <a:endParaRPr lang="tr-TR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600" dirty="0" err="1" smtClean="0"/>
              <a:t>Europas</a:t>
            </a:r>
            <a:r>
              <a:rPr lang="tr-TR" sz="2600" dirty="0" err="1" smtClean="0"/>
              <a:t>s</a:t>
            </a:r>
            <a:r>
              <a:rPr lang="tr-TR" sz="2600" dirty="0" smtClean="0"/>
              <a:t> </a:t>
            </a:r>
            <a:r>
              <a:rPr lang="tr-TR" sz="2600" dirty="0" smtClean="0"/>
              <a:t>belgesi </a:t>
            </a:r>
            <a:r>
              <a:rPr lang="tr-TR" sz="2600" dirty="0" smtClean="0"/>
              <a:t>ile mezun oluyorlar. Yurt dışında </a:t>
            </a:r>
            <a:r>
              <a:rPr lang="tr-TR" sz="2600" dirty="0" smtClean="0"/>
              <a:t>hemşire yardımcısı ve yaşlı </a:t>
            </a:r>
            <a:r>
              <a:rPr lang="tr-TR" sz="2600" dirty="0" smtClean="0"/>
              <a:t>- hasta bakıcı olarak çalışabiliyorlar.</a:t>
            </a:r>
          </a:p>
          <a:p>
            <a:pPr marL="0" indent="0">
              <a:buNone/>
            </a:pPr>
            <a:endParaRPr lang="tr-TR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600" dirty="0" smtClean="0"/>
              <a:t> Dil bildikleri takdirde </a:t>
            </a:r>
            <a:r>
              <a:rPr lang="tr-TR" sz="2600" dirty="0" smtClean="0"/>
              <a:t>hemşire yardımcısı ya da hasta bakım elemanı olarak </a:t>
            </a:r>
            <a:r>
              <a:rPr lang="tr-TR" sz="2600" dirty="0" smtClean="0"/>
              <a:t>çalışabiliyorlar. </a:t>
            </a:r>
            <a:endParaRPr lang="tr-TR" sz="2600" dirty="0"/>
          </a:p>
        </p:txBody>
      </p:sp>
      <p:sp>
        <p:nvSpPr>
          <p:cNvPr id="4" name="Dikdörtgen 3"/>
          <p:cNvSpPr/>
          <p:nvPr/>
        </p:nvSpPr>
        <p:spPr>
          <a:xfrm>
            <a:off x="1758229" y="36565"/>
            <a:ext cx="58151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SAĞLIK HİZMETLERİ</a:t>
            </a:r>
          </a:p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Çalışma Alanları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96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4123" y="1957753"/>
            <a:ext cx="8979877" cy="421920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Özel hastanelerde yardımcı pozisyonunda iş bulabiliyorlar.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İşletmelerde isteyen öğrenciler özel hastanelerde staj yapabiliyorlar. Bu süredeki performans, disiplin, iletişim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vb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gözetildiğinde mezuniyet sonrası staj yaptığı kurumda devam etmesi söz konusu olabiliyor.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Ebe Yardımcılığı dalından mezun olanlar öncelikli Kadın Doğum Ünitelerinde,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Hemşire Yardımcılığı dalından mezun olanlar hasta bakımının olduğu alanlarda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Bakım Teknisyenliği Yardımcılığı dalından mezun olanlar, röntgen, laboratuvar gibi alanlarda cihazların bakımı, temizliği kullanımı gibi pozisyonlarda görev alabilmekteler.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348154" y="36565"/>
            <a:ext cx="6705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SAĞLIK HİZMETLERİ</a:t>
            </a:r>
          </a:p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Çalışma Alanları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5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246185" y="365126"/>
            <a:ext cx="9167447" cy="1325563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1015" y="1825625"/>
            <a:ext cx="8745416" cy="4351338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Yükseköğretim Kurumları Sınavında, başarılı olanlar lisans programlarına, Temel Yeterlilik Testinde başarılı olanlar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önlisans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programlarına  devam edebilirler. Ayrıca Temel Yeterlilik Testinde kendi alanları ile ilgili olan </a:t>
            </a:r>
            <a:r>
              <a:rPr 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önlisans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programlarını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tercih etmeleri durumunda  EK PUAN uygulamasından yararlanacaklarıdır.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Bu programlar;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485522" y="423428"/>
            <a:ext cx="48998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SAĞLIK HİZMETLERİ </a:t>
            </a:r>
          </a:p>
          <a:p>
            <a:pPr algn="ctr"/>
            <a:r>
              <a:rPr lang="tr-TR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ÇALIŞMA ALANLARI</a:t>
            </a:r>
            <a:endParaRPr lang="tr-TR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92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-105507"/>
            <a:ext cx="8229600" cy="984738"/>
          </a:xfrm>
        </p:spPr>
        <p:txBody>
          <a:bodyPr>
            <a:noAutofit/>
          </a:bodyPr>
          <a:lstStyle/>
          <a:p>
            <a:pPr algn="ctr"/>
            <a:endParaRPr lang="tr-TR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9630" y="903751"/>
            <a:ext cx="3510281" cy="5436767"/>
          </a:xfrm>
        </p:spPr>
        <p:txBody>
          <a:bodyPr>
            <a:normAutofit fontScale="25000" lnSpcReduction="20000"/>
          </a:bodyPr>
          <a:lstStyle/>
          <a:p>
            <a:r>
              <a:rPr lang="tr-TR" sz="5600" dirty="0"/>
              <a:t>Acil Durum ve Afet Yönetimi </a:t>
            </a:r>
            <a:endParaRPr lang="tr-TR" sz="5600" dirty="0" smtClean="0"/>
          </a:p>
          <a:p>
            <a:r>
              <a:rPr lang="tr-TR" sz="6000" dirty="0" smtClean="0"/>
              <a:t>Ağız </a:t>
            </a:r>
            <a:r>
              <a:rPr lang="tr-TR" sz="6000" dirty="0"/>
              <a:t>ve Diş Sağlığı </a:t>
            </a:r>
            <a:endParaRPr lang="tr-TR" sz="6000" dirty="0" smtClean="0"/>
          </a:p>
          <a:p>
            <a:r>
              <a:rPr lang="tr-TR" sz="6000" dirty="0" smtClean="0"/>
              <a:t>Ameliyathane </a:t>
            </a:r>
            <a:r>
              <a:rPr lang="tr-TR" sz="6000" dirty="0"/>
              <a:t>Hizmetleri </a:t>
            </a:r>
          </a:p>
          <a:p>
            <a:r>
              <a:rPr lang="tr-TR" sz="6000" dirty="0"/>
              <a:t>Anestezi </a:t>
            </a:r>
          </a:p>
          <a:p>
            <a:r>
              <a:rPr lang="tr-TR" sz="6000" dirty="0"/>
              <a:t>Biyokimya </a:t>
            </a:r>
          </a:p>
          <a:p>
            <a:r>
              <a:rPr lang="tr-TR" sz="6000" dirty="0"/>
              <a:t>Biyomedikal Cihaz Teknolojisi </a:t>
            </a:r>
          </a:p>
          <a:p>
            <a:r>
              <a:rPr lang="nn-NO" sz="6000" dirty="0"/>
              <a:t>Çevre Koruma ve Kontrol </a:t>
            </a:r>
          </a:p>
          <a:p>
            <a:r>
              <a:rPr lang="tr-TR" sz="6000" dirty="0"/>
              <a:t>Çevre Sağlığı </a:t>
            </a:r>
          </a:p>
          <a:p>
            <a:r>
              <a:rPr lang="tr-TR" sz="6000" dirty="0"/>
              <a:t>Çocuk Gelişimi </a:t>
            </a:r>
          </a:p>
          <a:p>
            <a:r>
              <a:rPr lang="tr-TR" sz="6000" dirty="0"/>
              <a:t>Çocuk Koruma ve Bakım Hizmetleri </a:t>
            </a:r>
            <a:endParaRPr lang="tr-TR" sz="6000" dirty="0" smtClean="0"/>
          </a:p>
          <a:p>
            <a:r>
              <a:rPr lang="tr-TR" sz="6000" dirty="0" err="1" smtClean="0"/>
              <a:t>Dezenfeksiyon,Sterilizasyon</a:t>
            </a:r>
            <a:r>
              <a:rPr lang="tr-TR" sz="6000" dirty="0" smtClean="0"/>
              <a:t> ve Antisepsi Teknikerliği</a:t>
            </a:r>
            <a:endParaRPr lang="tr-TR" sz="6000" dirty="0"/>
          </a:p>
          <a:p>
            <a:r>
              <a:rPr lang="tr-TR" sz="6000" dirty="0"/>
              <a:t>Diş Protez Teknolojisi </a:t>
            </a:r>
          </a:p>
          <a:p>
            <a:r>
              <a:rPr lang="tr-TR" sz="6000" dirty="0"/>
              <a:t>Diyaliz </a:t>
            </a:r>
          </a:p>
          <a:p>
            <a:r>
              <a:rPr lang="tr-TR" sz="6000" dirty="0"/>
              <a:t>Eczane Hizmetleri </a:t>
            </a:r>
          </a:p>
          <a:p>
            <a:r>
              <a:rPr lang="tr-TR" sz="6000" dirty="0" err="1"/>
              <a:t>Elektronörofizyoloji</a:t>
            </a:r>
            <a:r>
              <a:rPr lang="tr-TR" sz="6000" dirty="0"/>
              <a:t> </a:t>
            </a:r>
          </a:p>
          <a:p>
            <a:r>
              <a:rPr lang="tr-TR" sz="6000" dirty="0"/>
              <a:t>Engelli Bakımı ve Rehabilitasyon </a:t>
            </a:r>
          </a:p>
          <a:p>
            <a:r>
              <a:rPr lang="tr-TR" sz="6000" dirty="0"/>
              <a:t>Evde Hasta Bakımı </a:t>
            </a:r>
            <a:endParaRPr lang="tr-TR" sz="6000" dirty="0" smtClean="0"/>
          </a:p>
          <a:p>
            <a:r>
              <a:rPr lang="tr-TR" sz="6000" dirty="0" smtClean="0"/>
              <a:t>Hasta Bakım</a:t>
            </a:r>
            <a:endParaRPr lang="tr-TR" sz="6000" dirty="0"/>
          </a:p>
          <a:p>
            <a:r>
              <a:rPr lang="tr-TR" sz="6000" dirty="0"/>
              <a:t>Fizyoterapi </a:t>
            </a:r>
          </a:p>
          <a:p>
            <a:r>
              <a:rPr lang="es-ES" sz="6000" dirty="0"/>
              <a:t>İlk ve Acil Yardım </a:t>
            </a:r>
          </a:p>
          <a:p>
            <a:r>
              <a:rPr lang="tr-TR" sz="6000" dirty="0"/>
              <a:t>İnsan Kaynakları Yönetimi </a:t>
            </a:r>
          </a:p>
          <a:p>
            <a:endParaRPr lang="tr-TR" sz="1600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736122" y="926122"/>
            <a:ext cx="3364269" cy="5931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500" dirty="0" smtClean="0"/>
              <a:t>İş Sağlığı ve Güvenliği </a:t>
            </a:r>
          </a:p>
          <a:p>
            <a:r>
              <a:rPr lang="fi-FI" sz="1500" dirty="0" smtClean="0"/>
              <a:t>İş ve Uğraşı Terapisi </a:t>
            </a:r>
          </a:p>
          <a:p>
            <a:r>
              <a:rPr lang="tr-TR" sz="1500" dirty="0" smtClean="0"/>
              <a:t>Laborant ve Veteriner Sağlık </a:t>
            </a:r>
          </a:p>
          <a:p>
            <a:r>
              <a:rPr lang="tr-TR" sz="1500" dirty="0" smtClean="0"/>
              <a:t>Laboratuvar Teknolojisi </a:t>
            </a:r>
          </a:p>
          <a:p>
            <a:r>
              <a:rPr lang="tr-TR" sz="1500" dirty="0" smtClean="0"/>
              <a:t>Nükleer Teknoloji ve Radyasyon Güvenliği </a:t>
            </a:r>
          </a:p>
          <a:p>
            <a:r>
              <a:rPr lang="tr-TR" sz="1500" dirty="0" smtClean="0"/>
              <a:t>Nükleer Tıp Teknikleri </a:t>
            </a:r>
          </a:p>
          <a:p>
            <a:r>
              <a:rPr lang="tr-TR" sz="1500" dirty="0" err="1" smtClean="0"/>
              <a:t>Odyometri</a:t>
            </a:r>
            <a:r>
              <a:rPr lang="tr-TR" sz="1500" dirty="0" smtClean="0"/>
              <a:t> </a:t>
            </a:r>
          </a:p>
          <a:p>
            <a:r>
              <a:rPr lang="tr-TR" sz="1500" dirty="0" err="1" smtClean="0"/>
              <a:t>Optisyenlik</a:t>
            </a:r>
            <a:r>
              <a:rPr lang="tr-TR" sz="1500" dirty="0" smtClean="0"/>
              <a:t> </a:t>
            </a:r>
          </a:p>
          <a:p>
            <a:r>
              <a:rPr lang="tr-TR" sz="1500" dirty="0" smtClean="0"/>
              <a:t>Ortopedik Protez ve </a:t>
            </a:r>
            <a:r>
              <a:rPr lang="tr-TR" sz="1500" dirty="0" err="1" smtClean="0"/>
              <a:t>Ortez</a:t>
            </a:r>
            <a:r>
              <a:rPr lang="tr-TR" sz="1500" dirty="0" smtClean="0"/>
              <a:t> </a:t>
            </a:r>
          </a:p>
          <a:p>
            <a:r>
              <a:rPr lang="tr-TR" sz="1500" dirty="0" smtClean="0"/>
              <a:t>Otopsi Yardımcılığı </a:t>
            </a:r>
          </a:p>
          <a:p>
            <a:r>
              <a:rPr lang="tr-TR" sz="1500" dirty="0" smtClean="0"/>
              <a:t>Patoloji Laboratuvar Teknikleri </a:t>
            </a:r>
          </a:p>
          <a:p>
            <a:r>
              <a:rPr lang="tr-TR" sz="1500" dirty="0" err="1" smtClean="0"/>
              <a:t>Podoloji</a:t>
            </a:r>
            <a:r>
              <a:rPr lang="tr-TR" sz="1500" dirty="0" smtClean="0"/>
              <a:t> </a:t>
            </a:r>
          </a:p>
          <a:p>
            <a:r>
              <a:rPr lang="tr-TR" sz="1500" dirty="0" smtClean="0"/>
              <a:t>Radyoterapi </a:t>
            </a:r>
          </a:p>
          <a:p>
            <a:r>
              <a:rPr lang="tr-TR" sz="1500" dirty="0" smtClean="0"/>
              <a:t>Sağlık Bilgi Sistemleri Teknikerliği </a:t>
            </a:r>
          </a:p>
          <a:p>
            <a:r>
              <a:rPr lang="tr-TR" sz="1500" dirty="0" smtClean="0"/>
              <a:t>Sağlık Kurumları İşletmeciliği </a:t>
            </a:r>
          </a:p>
          <a:p>
            <a:r>
              <a:rPr lang="tr-TR" sz="1500" dirty="0" smtClean="0"/>
              <a:t>Sağlık Turizmi İşletmeciliği </a:t>
            </a:r>
          </a:p>
          <a:p>
            <a:r>
              <a:rPr lang="tr-TR" sz="1500" dirty="0" smtClean="0"/>
              <a:t>Tıbbi Dokümantasyon ve Sekreterlik </a:t>
            </a:r>
          </a:p>
          <a:p>
            <a:r>
              <a:rPr lang="tr-TR" sz="1500" dirty="0" smtClean="0"/>
              <a:t>Tıbbi Görüntüleme Teknikleri </a:t>
            </a:r>
          </a:p>
          <a:p>
            <a:r>
              <a:rPr lang="tr-TR" sz="1500" dirty="0" smtClean="0"/>
              <a:t>Tıbbi Laboratuvar Teknikleri </a:t>
            </a:r>
          </a:p>
          <a:p>
            <a:r>
              <a:rPr lang="tr-TR" sz="1500" dirty="0" smtClean="0"/>
              <a:t>Tıbbi Tanıtım ve Pazarla</a:t>
            </a:r>
          </a:p>
          <a:p>
            <a:r>
              <a:rPr lang="tr-TR" sz="1500" dirty="0" smtClean="0"/>
              <a:t>Yaşlı Bakım</a:t>
            </a:r>
            <a:endParaRPr lang="tr-TR" sz="1500" dirty="0"/>
          </a:p>
        </p:txBody>
      </p:sp>
      <p:sp>
        <p:nvSpPr>
          <p:cNvPr id="5" name="Dikdörtgen 4"/>
          <p:cNvSpPr/>
          <p:nvPr/>
        </p:nvSpPr>
        <p:spPr>
          <a:xfrm>
            <a:off x="1664447" y="4189"/>
            <a:ext cx="5815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SAĞLIK HİZMETLERİ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59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519329"/>
              </p:ext>
            </p:extLst>
          </p:nvPr>
        </p:nvGraphicFramePr>
        <p:xfrm>
          <a:off x="93663" y="1922584"/>
          <a:ext cx="8932862" cy="3754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5106"/>
                <a:gridCol w="6857756"/>
              </a:tblGrid>
              <a:tr h="250068">
                <a:tc>
                  <a:txBody>
                    <a:bodyPr/>
                    <a:lstStyle/>
                    <a:p>
                      <a:r>
                        <a:rPr lang="tr-TR" dirty="0" smtClean="0"/>
                        <a:t>SINIF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ALAN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DERSLERİ </a:t>
                      </a:r>
                      <a:r>
                        <a:rPr lang="tr-TR" baseline="0" dirty="0" smtClean="0"/>
                        <a:t> VE DERS SAATLERİ</a:t>
                      </a:r>
                    </a:p>
                    <a:p>
                      <a:pPr algn="l"/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Anne Çocuk Sağlığı </a:t>
                      </a:r>
                      <a:r>
                        <a:rPr lang="tr-TR" baseline="0" dirty="0" smtClean="0"/>
                        <a:t>  (3)   </a:t>
                      </a:r>
                      <a:r>
                        <a:rPr lang="tr-TR" dirty="0" smtClean="0"/>
                        <a:t>//    Çocuk Ruh Sağlığı  </a:t>
                      </a:r>
                      <a:r>
                        <a:rPr lang="tr-TR" baseline="0" dirty="0" smtClean="0"/>
                        <a:t>(2)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Müzik</a:t>
                      </a:r>
                      <a:r>
                        <a:rPr lang="tr-TR" baseline="0" dirty="0" smtClean="0"/>
                        <a:t> Drama Etkinlikleri Atölyesi   (4)   //    Mesleki Gelişim Atölyesi   (2)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Çocuk Gelişimi     (5)   //</a:t>
                      </a:r>
                      <a:r>
                        <a:rPr lang="tr-TR" baseline="0" dirty="0" smtClean="0"/>
                        <a:t>   Erken Çocukluk ve Özel Eğitimde Öz bakım  (2)</a:t>
                      </a:r>
                    </a:p>
                    <a:p>
                      <a:r>
                        <a:rPr lang="tr-TR" baseline="0" dirty="0" smtClean="0"/>
                        <a:t>Oyun ve Oyuncak Atölyesi (7)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Yetersizlik Türleri ve Kaynaştırma Eğitimi</a:t>
                      </a:r>
                      <a:r>
                        <a:rPr lang="tr-TR" baseline="0" dirty="0" smtClean="0"/>
                        <a:t>  (6)  // </a:t>
                      </a:r>
                    </a:p>
                    <a:p>
                      <a:r>
                        <a:rPr lang="tr-TR" baseline="0" dirty="0" smtClean="0"/>
                        <a:t>Erken Çocukluk ve Özel Eğitimde Program Atölyesi  (11)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İşletmelerde mesleki</a:t>
                      </a:r>
                      <a:r>
                        <a:rPr lang="tr-TR" baseline="0" dirty="0" smtClean="0"/>
                        <a:t> eğitim     (24)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504093" y="188966"/>
            <a:ext cx="84171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ÇOCUK GELİŞİMİ VE EĞİTİMİ ALANI</a:t>
            </a:r>
            <a:endParaRPr lang="tr-TR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762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825624"/>
            <a:ext cx="9143999" cy="4680683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Okullumuz </a:t>
            </a:r>
            <a:r>
              <a:rPr lang="tr-TR" dirty="0">
                <a:solidFill>
                  <a:srgbClr val="FF0000"/>
                </a:solidFill>
              </a:rPr>
              <a:t>2014</a:t>
            </a:r>
            <a:r>
              <a:rPr lang="tr-TR" dirty="0"/>
              <a:t> yılında Mesleki ve Teknik Anadolu Lisesi olarak SAĞLIK HİZMETLERİ alanında eğitim öğretim faaliyetlerine başlamıştır.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>
                <a:solidFill>
                  <a:srgbClr val="FF0000"/>
                </a:solidFill>
              </a:rPr>
              <a:t>İ</a:t>
            </a:r>
            <a:r>
              <a:rPr lang="tr-TR" dirty="0" smtClean="0">
                <a:solidFill>
                  <a:srgbClr val="FF0000"/>
                </a:solidFill>
              </a:rPr>
              <a:t>lk </a:t>
            </a:r>
            <a:r>
              <a:rPr lang="tr-TR" dirty="0">
                <a:solidFill>
                  <a:srgbClr val="FF0000"/>
                </a:solidFill>
              </a:rPr>
              <a:t>mezunlarını 2018 yılı Haziran ayında vermiştir. </a:t>
            </a:r>
            <a:endParaRPr lang="tr-TR" dirty="0" smtClean="0">
              <a:solidFill>
                <a:srgbClr val="FF0000"/>
              </a:solidFill>
            </a:endParaRPr>
          </a:p>
          <a:p>
            <a:endParaRPr lang="tr-TR" dirty="0">
              <a:solidFill>
                <a:srgbClr val="FF0000"/>
              </a:solidFill>
            </a:endParaRPr>
          </a:p>
          <a:p>
            <a:r>
              <a:rPr lang="tr-TR" dirty="0" smtClean="0"/>
              <a:t>Okulumuz</a:t>
            </a:r>
            <a:r>
              <a:rPr lang="tr-TR" b="1" dirty="0" smtClean="0">
                <a:solidFill>
                  <a:srgbClr val="FF0000"/>
                </a:solidFill>
              </a:rPr>
              <a:t> SINAVSIZ </a:t>
            </a:r>
            <a:r>
              <a:rPr lang="tr-TR" dirty="0" smtClean="0"/>
              <a:t>olarak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öğrenci kabul etmektedir.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067672" y="552382"/>
            <a:ext cx="261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TARİHÇE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45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7569" y="1825625"/>
            <a:ext cx="8710246" cy="4351338"/>
          </a:xfrm>
        </p:spPr>
        <p:txBody>
          <a:bodyPr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Anne Çocuk Sağlığı Dersi kapsamında; doğum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öncesi, doğum, doğum sonrası yeni doğanın gelişim dönemleri, annenin lohusalık, emziklilik dönemi ile çocukta sık görülen şikâyet ve hastalık dönemleri konularında kendini geliştirme, </a:t>
            </a:r>
          </a:p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ruh sağlığı, çocukları tanıma/değerlendirme ve çocuk haklarına uygun, çocuk dostu ortamlar oluşturma yöntemleri, çocuk ihmal ve istismarının önlenmesine yönelik konularda kendini geliştirme, </a:t>
            </a:r>
          </a:p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Çocukların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gelişim alanlarını destekleyen müzik/dramatik etkinlik çalışmaları ile müzik/dramatik etkinlikte kullanılabilecek araç gereç hazırlama ve uygulama, </a:t>
            </a:r>
          </a:p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0-72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 çocukların fiziksel, motor, bilişsel, dil, sosyal, duygusal, cinsel ve ahlak gelişimi özellikleri hakkında edindikleri bilgiler doğrultusunda etkinlikler hazırlama, 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sağlığı ve güvenliği tedbirlerine uygun olarak çocukların gelişim alanlarını destekleyen oyun ve oyun araç gereci hazırlama,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Özel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gereksinimli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bireylerin bağımsız yaşam becerileri, sık karşılaşılan sorunlarını çözümlemeye ve sosyal becerileri kazanmalarına yardımcı olma,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83163" y="188965"/>
            <a:ext cx="64384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ERKEN ÇOCUKLUK VE </a:t>
            </a:r>
          </a:p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ÖZEL EĞİTİM  DALI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799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399" y="1696671"/>
            <a:ext cx="8710246" cy="4351338"/>
          </a:xfrm>
        </p:spPr>
        <p:txBody>
          <a:bodyPr>
            <a:noAutofit/>
          </a:bodyPr>
          <a:lstStyle/>
          <a:p>
            <a:r>
              <a:rPr lang="tr-TR" sz="2000" dirty="0"/>
              <a:t>Özel eğitim, özel </a:t>
            </a:r>
            <a:r>
              <a:rPr lang="tr-TR" sz="2000" dirty="0" err="1"/>
              <a:t>gereksinimli</a:t>
            </a:r>
            <a:r>
              <a:rPr lang="tr-TR" sz="2000" dirty="0"/>
              <a:t> bireylerin özellikleri ve eğitimleri ile ilgili bilgi ve becerilerin kazandırma, </a:t>
            </a:r>
          </a:p>
          <a:p>
            <a:r>
              <a:rPr lang="tr-TR" sz="2000" dirty="0" smtClean="0"/>
              <a:t>İş </a:t>
            </a:r>
            <a:r>
              <a:rPr lang="tr-TR" sz="2000" dirty="0"/>
              <a:t>sağlığı ve güvenliği tedbirlerini alarak 0-72 aylık özel </a:t>
            </a:r>
            <a:r>
              <a:rPr lang="tr-TR" sz="2000" dirty="0" err="1"/>
              <a:t>gereksinimli</a:t>
            </a:r>
            <a:r>
              <a:rPr lang="tr-TR" sz="2000" dirty="0"/>
              <a:t> çocukların yetersizlik grupları, özellikleri ve kaynaştırma eğitimleri konularında kendini geliştirme, </a:t>
            </a:r>
          </a:p>
          <a:p>
            <a:r>
              <a:rPr lang="tr-TR" sz="2000" dirty="0" smtClean="0"/>
              <a:t>İş </a:t>
            </a:r>
            <a:r>
              <a:rPr lang="tr-TR" sz="2000" dirty="0"/>
              <a:t>sağlığı ve güvenliği tedbirlerine uygun olarak erken çocukluk eğitim kurumlarında uygulanan plan, program, etkinliklerin hazırlanması/uygulanması ile özel </a:t>
            </a:r>
            <a:r>
              <a:rPr lang="tr-TR" sz="2000" dirty="0" err="1"/>
              <a:t>gereksinimli</a:t>
            </a:r>
            <a:r>
              <a:rPr lang="tr-TR" sz="2000" dirty="0"/>
              <a:t> bireylerin özelliklerine uygun olarak bireysel eğitim ve grup eğitim planı hazırlama, </a:t>
            </a:r>
            <a:endParaRPr lang="tr-TR" sz="2000" dirty="0" smtClean="0"/>
          </a:p>
          <a:p>
            <a:r>
              <a:rPr lang="tr-TR" sz="2000" dirty="0"/>
              <a:t>İş sağlığı ve güvenliği tedbirlerini alarak 0-72 aylık çocuklara yönelik hazırlanan dolgu oyuncaklar, kuklalar, maskeler aynı zamanda oyun albümleri,  yüz, vücut boyama ve animasyon çalışmalarında gerekli kostüm ve aksesuarları hazırlama,</a:t>
            </a:r>
            <a:endParaRPr lang="tr-TR" sz="2000" dirty="0" smtClean="0"/>
          </a:p>
          <a:p>
            <a:r>
              <a:rPr lang="tr-TR" sz="2000" dirty="0"/>
              <a:t>Çocuklarla etkili iletişim kurma ile ilgili bilgi, beceri ve yetkinliklerin kazandırılması amaçlanmaktadır.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/>
          </a:p>
        </p:txBody>
      </p:sp>
      <p:sp>
        <p:nvSpPr>
          <p:cNvPr id="4" name="Dikdörtgen 3"/>
          <p:cNvSpPr/>
          <p:nvPr/>
        </p:nvSpPr>
        <p:spPr>
          <a:xfrm>
            <a:off x="1083158" y="142073"/>
            <a:ext cx="64384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ERKEN ÇOCUKLUK VE </a:t>
            </a:r>
          </a:p>
          <a:p>
            <a:pPr algn="ctr"/>
            <a:r>
              <a:rPr lang="tr-T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ÖZEL EĞİTİM  DALI</a:t>
            </a:r>
          </a:p>
        </p:txBody>
      </p:sp>
    </p:spTree>
    <p:extLst>
      <p:ext uri="{BB962C8B-B14F-4D97-AF65-F5344CB8AC3E}">
        <p14:creationId xmlns:p14="http://schemas.microsoft.com/office/powerpoint/2010/main" val="26984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3819" y="425342"/>
            <a:ext cx="7886700" cy="1325563"/>
          </a:xfr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Alan bilgisine sahip</a:t>
            </a:r>
            <a:r>
              <a:rPr lang="tr-TR" b="1" dirty="0" smtClean="0"/>
              <a:t>, özellikle </a:t>
            </a:r>
            <a:r>
              <a:rPr lang="tr-TR" dirty="0" smtClean="0"/>
              <a:t>çocuklar ile ilgilenmekten ve onlarla zaman geçirmekten mutlu olan, sabırlı, hoşgörülü, el ve parmaklarını ustalıkla kullanabilen, fiziksel ve ruhsal yönden sağlıklı, </a:t>
            </a:r>
            <a:r>
              <a:rPr lang="tr-TR" dirty="0"/>
              <a:t>görgü kurallarını bilen ve uygulayan, </a:t>
            </a:r>
            <a:r>
              <a:rPr lang="tr-TR" dirty="0" smtClean="0"/>
              <a:t>yaratıcı, araştırmacı, gelişime açık, iletişim becerisine sahip, organizasyon yapabilen bireyler olmaları gerekir.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851005" y="118628"/>
            <a:ext cx="671517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ERKEN ÇOCUKLUK VE </a:t>
            </a:r>
          </a:p>
          <a:p>
            <a:pPr algn="ctr"/>
            <a:r>
              <a:rPr lang="tr-T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ÖZEL EĞİTİM  DALI</a:t>
            </a:r>
          </a:p>
          <a:p>
            <a:pPr algn="ctr"/>
            <a:r>
              <a:rPr lang="tr-T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Alanında Çalışmak İsteyenlerin</a:t>
            </a:r>
            <a:endParaRPr lang="tr-TR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92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2708" y="140678"/>
            <a:ext cx="7952642" cy="1219199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9986" y="1861230"/>
            <a:ext cx="8804031" cy="442233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Erken çocukluk eğitim kurumlarında (özel kreşler),</a:t>
            </a:r>
          </a:p>
          <a:p>
            <a:pPr marL="0" indent="0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Özel eğitim ve rehabilitasyon merkezlerinde iş bulabilirler.</a:t>
            </a:r>
          </a:p>
          <a:p>
            <a:pPr marL="0" indent="0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Ortaöğretim mezuniyetinden sonra aldıkları meslek diploması ile iş yeri açabilme hakkını kazanıyorlar. Ancak sorumlu  müdür olamıyor, bunun için lisans diploması gerekmektedir.</a:t>
            </a:r>
          </a:p>
          <a:p>
            <a:pPr marL="0" indent="0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Yükseköğretim Kurumları Sınavında, başarılı olanlar lisans programlarına, Temel Yeterlilik Testinde başarılı olanlar ön lisans programlarına  devam edebilirler. Ayrıca Temel Yeterlilik Testinde kendi alanları ile ilgili olan; 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Çocuk Gelişimi,   Sosyal Hizmetler, Engelliler İçin Gölge Öğreticilik  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programlarını tercih etmeleri durumunda  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 PUAN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uygulamasından yararlanacaklarıdır.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39262" y="106904"/>
            <a:ext cx="77137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ERKEN ÇOCUKLUK VE </a:t>
            </a:r>
          </a:p>
          <a:p>
            <a:pPr algn="ctr"/>
            <a:r>
              <a:rPr lang="tr-T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ÖZEL EĞİTİM  DALI</a:t>
            </a:r>
          </a:p>
          <a:p>
            <a:pPr algn="ctr"/>
            <a:r>
              <a:rPr lang="tr-T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ÇALIŞMA ALANLARI</a:t>
            </a:r>
            <a:endParaRPr lang="tr-TR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340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197935"/>
              </p:ext>
            </p:extLst>
          </p:nvPr>
        </p:nvGraphicFramePr>
        <p:xfrm>
          <a:off x="93663" y="1801813"/>
          <a:ext cx="8932862" cy="4028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2060"/>
                <a:gridCol w="7490802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SINIF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ALAN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DERSLERİ </a:t>
                      </a:r>
                      <a:r>
                        <a:rPr lang="tr-TR" baseline="0" dirty="0" smtClean="0"/>
                        <a:t> VE DERS SAATLERİ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Mesleki Gelişim Atölyesi  (2)</a:t>
                      </a:r>
                      <a:r>
                        <a:rPr lang="tr-TR" baseline="0" dirty="0" smtClean="0"/>
                        <a:t>    //     </a:t>
                      </a:r>
                      <a:r>
                        <a:rPr lang="tr-TR" dirty="0" smtClean="0"/>
                        <a:t>Temel Anatomi ve Fizyoloji (2)</a:t>
                      </a:r>
                    </a:p>
                    <a:p>
                      <a:r>
                        <a:rPr lang="tr-TR" dirty="0" smtClean="0"/>
                        <a:t>Temel Bakım Atölyesi  (7) 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Cilt  Bakımı ve Uygulamaları Atölyesi</a:t>
                      </a:r>
                      <a:r>
                        <a:rPr lang="tr-TR" baseline="0" dirty="0" smtClean="0"/>
                        <a:t>  (8)</a:t>
                      </a:r>
                    </a:p>
                    <a:p>
                      <a:r>
                        <a:rPr lang="tr-TR" baseline="0" dirty="0" smtClean="0"/>
                        <a:t>Makyaj Uygulamaları Atölyesi  (4)   //   Mesleki Resim  (2)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Cilt  Bakımı ve Uygulamaları Atölyesi</a:t>
                      </a:r>
                      <a:r>
                        <a:rPr lang="tr-TR" baseline="0" dirty="0" smtClean="0"/>
                        <a:t>  (9)</a:t>
                      </a:r>
                    </a:p>
                    <a:p>
                      <a:r>
                        <a:rPr lang="tr-TR" baseline="0" dirty="0" smtClean="0"/>
                        <a:t>Makyaj Uygulamaları Atölyesi  (6) </a:t>
                      </a:r>
                    </a:p>
                    <a:p>
                      <a:r>
                        <a:rPr lang="tr-TR" baseline="0" dirty="0" smtClean="0"/>
                        <a:t>Müşteri İlişkileri ve Yönetimi    (2)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İşletmelerde Mesleki</a:t>
                      </a:r>
                      <a:r>
                        <a:rPr lang="tr-TR" baseline="0" dirty="0" smtClean="0"/>
                        <a:t> Eğitim  (24)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504093" y="188966"/>
            <a:ext cx="84171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GÜZELLİK HİZMETLERİ ALANI / DALI</a:t>
            </a:r>
            <a:endParaRPr lang="tr-TR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10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785" y="1802179"/>
            <a:ext cx="8932984" cy="4844806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sağlığı ve güvenliği tedbirlerini alarak tekniğine uygun kişisel hijyen, salon hazırlığı/hijyeni, müşteri karşılama/uğurlama, satış hizmetleri, cilt ve saç bakımı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eklem, kaslar ve vücut sistemlerinin yapı ve işlevlerini ayırt etme ile ilgili ortak bilgi, beceri ve yetkinliklerin yanı sıra;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sağlığı ve güvenliği tedbirleri doğrultusunda hijyen kurallarına uyarak kozmetik ürünlerin tedarik ve uygulaması, cilt bakımı ile el bakımı,  </a:t>
            </a:r>
          </a:p>
          <a:p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04093" y="188966"/>
            <a:ext cx="84171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GÜZELLİK HİZMETLERİ DALI</a:t>
            </a:r>
            <a:endParaRPr lang="tr-TR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1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7569" y="1825625"/>
            <a:ext cx="8827477" cy="514960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sağlığı ve güvenliği tedbirlerini alarak temel makyaj uygulamaları,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çizim ve renklendirme tekniklerini kullanarak mesleki resim uygulamaları yapma,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sağlığı ve güvenliği tedbirlerini alarak özel cilt bakımı tekniklerini uygulama,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derma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-roller (cilt üzeri iğne uygulaması)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lazer uygulamalarında sağlık personeline yardımcı olma, vücut bakımı ile ayak bakımı,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sağlığı ve güvenliği tedbirlerini alarak tekniğine uygun İleri makyaj ile epilasyon ve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depilasyon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uygulamaları,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Müşteri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özelliklerini ve müşteri ile sağlıklı iletişim ilkelerini açıklama ile ilgili bilgi, beceri ve yetkinliklerin kazandırılması amaçlanmaktadır.</a:t>
            </a:r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628650" y="649342"/>
            <a:ext cx="7886700" cy="7571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GÜZELLİK HİZMETLERİ DALI</a:t>
            </a:r>
            <a:endParaRPr lang="tr-TR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88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6588" y="24789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2031" y="1825625"/>
            <a:ext cx="8288215" cy="4351338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Yaratıcılığı yüksek, estetik yönü gelişmiş, el becerisi fazla, insanlarla iletişim kurma konusunda başarılı ve istekli, insanların dış görünüşüne ilgili, yeni teknolojileri takip eden, araştırmacı kişiler bu alanda başarılı olabilirler.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11819" y="282751"/>
            <a:ext cx="63079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Güzellik Hizmetleri </a:t>
            </a:r>
            <a:r>
              <a:rPr lang="tr-T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Alanında </a:t>
            </a:r>
          </a:p>
          <a:p>
            <a:pPr algn="ctr"/>
            <a:r>
              <a:rPr lang="tr-TR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Çalışmak İsteyenlerin</a:t>
            </a:r>
          </a:p>
        </p:txBody>
      </p:sp>
    </p:spTree>
    <p:extLst>
      <p:ext uri="{BB962C8B-B14F-4D97-AF65-F5344CB8AC3E}">
        <p14:creationId xmlns:p14="http://schemas.microsoft.com/office/powerpoint/2010/main" val="18681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Kuaför salonlarında</a:t>
            </a:r>
          </a:p>
          <a:p>
            <a:r>
              <a:rPr lang="tr-TR" dirty="0" smtClean="0"/>
              <a:t>Güzellik salonlarında ve merkezlerinde</a:t>
            </a:r>
          </a:p>
          <a:p>
            <a:r>
              <a:rPr lang="tr-TR" dirty="0" smtClean="0"/>
              <a:t>Terapi bakım merkezlerinde</a:t>
            </a:r>
          </a:p>
          <a:p>
            <a:r>
              <a:rPr lang="tr-TR" dirty="0" smtClean="0"/>
              <a:t>Televizyon kanallarında, tiyatro salonlarında, </a:t>
            </a:r>
          </a:p>
          <a:p>
            <a:r>
              <a:rPr lang="tr-TR" dirty="0" smtClean="0"/>
              <a:t>Kozmetik satış noktaları</a:t>
            </a:r>
          </a:p>
          <a:p>
            <a:r>
              <a:rPr lang="tr-TR" dirty="0" smtClean="0"/>
              <a:t>Kozmetik imalatçılarda</a:t>
            </a:r>
          </a:p>
          <a:p>
            <a:r>
              <a:rPr lang="tr-TR" dirty="0" smtClean="0"/>
              <a:t>Masaj salonlarında</a:t>
            </a:r>
          </a:p>
          <a:p>
            <a:r>
              <a:rPr lang="tr-TR" dirty="0" smtClean="0"/>
              <a:t>Kamu kurum ve kuruluşların kuaför ve güzellik salonlarında çalışabilirler.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25696" y="306197"/>
            <a:ext cx="53878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Güzellik Hizmetleri Alanı</a:t>
            </a:r>
          </a:p>
          <a:p>
            <a:pPr algn="ctr"/>
            <a:r>
              <a:rPr lang="tr-T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ÇALIŞMA ALANLARI</a:t>
            </a:r>
            <a:endParaRPr lang="tr-TR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06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9631" y="1825625"/>
            <a:ext cx="8487507" cy="4351338"/>
          </a:xfrm>
        </p:spPr>
        <p:txBody>
          <a:bodyPr/>
          <a:lstStyle/>
          <a:p>
            <a:pPr marL="0" indent="0"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Yükseköğretim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Kurumları Sınavında, başarılı olanlar lisans programlarına, Temel Yeterlilik Testinde başarılı olanlar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önlisans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programlarına  devam edebilirler. Ayrıca Temel Yeterlilik Testinde kendi alanları ile ilgili olan 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SAÇ BAKIM VE GÜZELLİK HİZMETLERİ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programını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tercih etmeleri durumunda  EK PUAN uygulamasından yararlanacaklarıdır.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725696" y="306197"/>
            <a:ext cx="53878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Güzellik Hizmetleri Alanı</a:t>
            </a:r>
          </a:p>
          <a:p>
            <a:pPr algn="ctr"/>
            <a:r>
              <a:rPr lang="tr-T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ÇALIŞMA ALANLARI</a:t>
            </a:r>
            <a:endParaRPr lang="tr-TR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39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8246" y="435465"/>
            <a:ext cx="8452339" cy="760289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5507" y="1825625"/>
            <a:ext cx="8850923" cy="4762744"/>
          </a:xfrm>
        </p:spPr>
        <p:txBody>
          <a:bodyPr/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Pansiyon kapasitesi 200 kişidir. </a:t>
            </a:r>
          </a:p>
          <a:p>
            <a:pPr marL="0" indent="0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Pansiyonumuz kız ve erkek öğrenci kabul etmektedir.</a:t>
            </a:r>
          </a:p>
          <a:p>
            <a:pPr marL="0" indent="0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Ailenin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senesi yıllık gelir toplamından fert başına düşen toplam miktarın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 Yılı için tespit edilen 18.160,00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(TL’yi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geçmemesi gerekir. Aile gelirinin tespitinde ailenin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yılında elde ettiği tüm gelirleri esas alınacaktır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Ailede bütün çalışanların sigorta dökümleri isteniyor.</a:t>
            </a:r>
          </a:p>
          <a:p>
            <a:pPr marL="0" indent="0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 uzak olanlar öncelikli yerleştirilmektedir.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869974" y="317920"/>
            <a:ext cx="7169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OKULUMUZ PANSİYONU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00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3819" y="365126"/>
            <a:ext cx="7886700" cy="1325563"/>
          </a:xfrm>
        </p:spPr>
        <p:txBody>
          <a:bodyPr/>
          <a:lstStyle/>
          <a:p>
            <a: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7231" y="2379785"/>
            <a:ext cx="8839200" cy="43375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Güzellik ve Saç Bakım Hizmetleri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Kayıt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olacağı meslek dalı ile ilgili bir iş yeriyle sözleşme imzalamak (Sözleşme imzalanacak iş yerinde "Usta Öğreticilik Belgesine" sahip bir usta bulunması gerekir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az ortaokul mezunu olan adaylar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kayıt yaptırabilir. Ara sınıflar Aralık ayı sonuna kadar, ortaöğretim kurumundan mezun olanlar ise yıl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boyunca kayıt yaptırabilir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Kayıt için yaş sınırı yoktur.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Mesleki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eğitim merkezine kayıt; okul, işletme ve öğrenci/veli arasında “işletmelerde mesleki eğitim sözleşmesinin” imzalanmasıyla başlar.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e-MESEM sistemine okul tarafından kaydedilir.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kayıt olduğu andan itibaren meslek hastalıkları, iş kazalarına karşı sigortası ile maaşı başlar, öğrenim süresi boyunca devam eder.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487081" y="446874"/>
            <a:ext cx="76071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MESLEKİ EĞİTİM MERKEZİ</a:t>
            </a:r>
          </a:p>
          <a:p>
            <a:pPr algn="ctr"/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MESEM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237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3819" y="365126"/>
            <a:ext cx="7886700" cy="1325563"/>
          </a:xfrm>
        </p:spPr>
        <p:txBody>
          <a:bodyPr/>
          <a:lstStyle/>
          <a:p>
            <a: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7231" y="2379785"/>
            <a:ext cx="8839200" cy="4337538"/>
          </a:xfrm>
        </p:spPr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Haftada 1 gün okulda teorik, 4 gün ise işletmelerde beceri eğitimi verilmektedir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Çıraklık eğitimi 3 yıl, kalfalık eğitimi 1 yıl sürmektedir.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sınıftan itibaren iş kazaları, meslek hastalıklarına karşı sigorta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 10 ve 11. sınıf öğrencilerine asgari ücretin en az %30'u,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sınıftaki kalfalara asgari ücretin en az yarısı kadar maaş imkânı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Ustalık belgesi, Mesleki ve Teknik Anadolu Lisesi diploması ve kendi iş yerini açma fırsatı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Mezun olduğu alanda %88 istihdam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oranı</a:t>
            </a:r>
          </a:p>
          <a:p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 : meslegimhayatim.meb.gov.tr/</a:t>
            </a:r>
            <a:r>
              <a:rPr lang="tr-T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egitim</a:t>
            </a: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/mesleki-</a:t>
            </a:r>
            <a:r>
              <a:rPr lang="tr-T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egitim</a:t>
            </a:r>
            <a:endParaRPr lang="tr-T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/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487081" y="446874"/>
            <a:ext cx="76071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MESLEKİ EĞİTİM MERKEZİ</a:t>
            </a:r>
          </a:p>
          <a:p>
            <a:pPr algn="ctr"/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MESEM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58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-457201"/>
            <a:ext cx="7886700" cy="246185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4" name="6 İçerik Yer Tutucusu" descr="IMG_36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8" y="1209185"/>
            <a:ext cx="8897937" cy="5306405"/>
          </a:xfrm>
        </p:spPr>
      </p:pic>
      <p:sp>
        <p:nvSpPr>
          <p:cNvPr id="5" name="Dikdörtgen 4"/>
          <p:cNvSpPr/>
          <p:nvPr/>
        </p:nvSpPr>
        <p:spPr>
          <a:xfrm>
            <a:off x="2230230" y="130351"/>
            <a:ext cx="4495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OKUL BİNAMIZ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62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flipV="1">
            <a:off x="628650" y="-468924"/>
            <a:ext cx="7886700" cy="117231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4" name="7 İçerik Yer Tutucusu" descr="IMG-20171002-WA00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99" y="1234430"/>
            <a:ext cx="8001000" cy="5203948"/>
          </a:xfrm>
        </p:spPr>
      </p:pic>
      <p:sp>
        <p:nvSpPr>
          <p:cNvPr id="7" name="Dikdörtgen 6"/>
          <p:cNvSpPr/>
          <p:nvPr/>
        </p:nvSpPr>
        <p:spPr>
          <a:xfrm>
            <a:off x="1631580" y="224135"/>
            <a:ext cx="5880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PANSİYON BİNAMIZ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13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7"/>
          <a:stretch/>
        </p:blipFill>
        <p:spPr>
          <a:xfrm>
            <a:off x="164123" y="1349795"/>
            <a:ext cx="8616462" cy="515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269631" y="353415"/>
            <a:ext cx="8428892" cy="838930"/>
          </a:xfrm>
        </p:spPr>
        <p:txBody>
          <a:bodyPr>
            <a:normAutofit/>
          </a:bodyPr>
          <a:lstStyle/>
          <a:p>
            <a:r>
              <a:rPr lang="tr-TR" dirty="0" smtClean="0"/>
              <a:t>Spor tesisimiz.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897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392671" y="165520"/>
            <a:ext cx="4944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KÜTÜPHANEMİZ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pc\Downloads\WhatsApp Image 2023-04-12 at 14.27.30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309"/>
            <a:ext cx="9144000" cy="57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5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726831" y="375138"/>
            <a:ext cx="76903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MİNİ FUTBOL ALANIMIZ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14 Resim" descr="IMG_20170222_1247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3046" y="1922584"/>
            <a:ext cx="8018585" cy="467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-47619" y="364812"/>
            <a:ext cx="9239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SPOR KONDİSYON ALETLERİMİZ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8 Resim" descr="IMG-20171002-WA01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45" y="1825625"/>
            <a:ext cx="88040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5508" y="252982"/>
            <a:ext cx="8934976" cy="635538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bg1"/>
                </a:solidFill>
              </a:rPr>
              <a:t>4. PAYDAŞLARLA İŞBİRLİĞİ ALANI</a:t>
            </a:r>
            <a:endParaRPr lang="tr-TR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-65474" y="390361"/>
            <a:ext cx="9040484" cy="56743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tr-TR" sz="2000" b="1" dirty="0"/>
          </a:p>
        </p:txBody>
      </p:sp>
      <p:graphicFrame>
        <p:nvGraphicFramePr>
          <p:cNvPr id="8" name="7 Diyagram"/>
          <p:cNvGraphicFramePr/>
          <p:nvPr>
            <p:extLst>
              <p:ext uri="{D42A27DB-BD31-4B8C-83A1-F6EECF244321}">
                <p14:modId xmlns:p14="http://schemas.microsoft.com/office/powerpoint/2010/main" val="1151222193"/>
              </p:ext>
            </p:extLst>
          </p:nvPr>
        </p:nvGraphicFramePr>
        <p:xfrm>
          <a:off x="0" y="1477106"/>
          <a:ext cx="9144000" cy="5029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9 Resim" descr="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25416" y="1934307"/>
            <a:ext cx="3024554" cy="4032738"/>
          </a:xfrm>
          <a:prstGeom prst="rect">
            <a:avLst/>
          </a:prstGeom>
        </p:spPr>
      </p:pic>
      <p:pic>
        <p:nvPicPr>
          <p:cNvPr id="14" name="13 Resim" descr="IMG_20170227_1549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26369" y="1289540"/>
            <a:ext cx="2743201" cy="36576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512277" y="212412"/>
            <a:ext cx="5644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OKULUMUZ REVİRİ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8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8"/>
          <a:stretch/>
        </p:blipFill>
        <p:spPr>
          <a:xfrm>
            <a:off x="1346501" y="1339419"/>
            <a:ext cx="6487620" cy="517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ikdörtgen 2"/>
          <p:cNvSpPr/>
          <p:nvPr/>
        </p:nvSpPr>
        <p:spPr>
          <a:xfrm>
            <a:off x="624613" y="184500"/>
            <a:ext cx="7650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KONFERANS SALONUMUZ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tr-TR" b="1" dirty="0">
              <a:latin typeface="+mn-lt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306659"/>
              </p:ext>
            </p:extLst>
          </p:nvPr>
        </p:nvGraphicFramePr>
        <p:xfrm>
          <a:off x="410307" y="1758460"/>
          <a:ext cx="8569569" cy="47244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01108"/>
                <a:gridCol w="2579077"/>
                <a:gridCol w="2989384"/>
              </a:tblGrid>
              <a:tr h="870285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SAĞLIK</a:t>
                      </a:r>
                      <a:r>
                        <a:rPr lang="tr-TR" sz="2400" baseline="0" dirty="0" smtClean="0"/>
                        <a:t> HİZMETLERİ</a:t>
                      </a:r>
                    </a:p>
                    <a:p>
                      <a:pPr algn="ctr"/>
                      <a:r>
                        <a:rPr lang="tr-TR" dirty="0" smtClean="0"/>
                        <a:t>ALANI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ÇOCUK GELİŞİMİ</a:t>
                      </a:r>
                    </a:p>
                    <a:p>
                      <a:pPr algn="ctr"/>
                      <a:r>
                        <a:rPr lang="tr-TR" dirty="0" smtClean="0"/>
                        <a:t>ALANI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GÜZELLİK</a:t>
                      </a:r>
                      <a:r>
                        <a:rPr lang="tr-TR" sz="2400" baseline="0" dirty="0" smtClean="0"/>
                        <a:t> HİZMETLERİ  </a:t>
                      </a:r>
                    </a:p>
                    <a:p>
                      <a:pPr algn="ctr"/>
                      <a:r>
                        <a:rPr lang="tr-TR" baseline="0" dirty="0" smtClean="0"/>
                        <a:t>ALANI</a:t>
                      </a:r>
                      <a:endParaRPr lang="tr-TR" dirty="0"/>
                    </a:p>
                  </a:txBody>
                  <a:tcPr/>
                </a:tc>
              </a:tr>
              <a:tr h="3854116">
                <a:tc>
                  <a:txBody>
                    <a:bodyPr/>
                    <a:lstStyle/>
                    <a:p>
                      <a:pPr algn="ctr"/>
                      <a:endParaRPr lang="tr-TR" sz="2000" dirty="0" smtClean="0"/>
                    </a:p>
                    <a:p>
                      <a:pPr algn="ctr"/>
                      <a:r>
                        <a:rPr lang="tr-TR" sz="2000" dirty="0" smtClean="0"/>
                        <a:t>Hemşire Yardımcılığı</a:t>
                      </a:r>
                    </a:p>
                    <a:p>
                      <a:pPr algn="ctr"/>
                      <a:endParaRPr lang="tr-TR" sz="2000" dirty="0" smtClean="0"/>
                    </a:p>
                    <a:p>
                      <a:pPr algn="ctr"/>
                      <a:endParaRPr lang="tr-TR" sz="2000" dirty="0" smtClean="0"/>
                    </a:p>
                    <a:p>
                      <a:pPr algn="ctr"/>
                      <a:r>
                        <a:rPr lang="tr-TR" sz="2000" dirty="0" smtClean="0"/>
                        <a:t>Ebe Yardımcılığı</a:t>
                      </a:r>
                    </a:p>
                    <a:p>
                      <a:pPr algn="ctr"/>
                      <a:endParaRPr lang="tr-TR" sz="2000" dirty="0" smtClean="0"/>
                    </a:p>
                    <a:p>
                      <a:pPr algn="ctr"/>
                      <a:endParaRPr lang="tr-TR" sz="2000" dirty="0" smtClean="0"/>
                    </a:p>
                    <a:p>
                      <a:pPr algn="ctr"/>
                      <a:r>
                        <a:rPr lang="tr-TR" sz="2000" dirty="0" smtClean="0"/>
                        <a:t>Sağlık Bakım</a:t>
                      </a:r>
                      <a:r>
                        <a:rPr lang="tr-TR" sz="2000" baseline="0" dirty="0" smtClean="0"/>
                        <a:t> Teknisyenliği</a:t>
                      </a:r>
                    </a:p>
                    <a:p>
                      <a:pPr algn="ctr"/>
                      <a:endParaRPr lang="tr-TR" sz="2000" baseline="0" dirty="0" smtClean="0"/>
                    </a:p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 smtClean="0"/>
                    </a:p>
                    <a:p>
                      <a:pPr algn="ctr"/>
                      <a:r>
                        <a:rPr lang="tr-TR" sz="2000" dirty="0" smtClean="0"/>
                        <a:t>Erken Çocukluk Ve Özel Eğitim Dalı</a:t>
                      </a:r>
                    </a:p>
                    <a:p>
                      <a:pPr algn="ctr"/>
                      <a:endParaRPr lang="tr-TR" sz="2000" dirty="0" smtClean="0"/>
                    </a:p>
                    <a:p>
                      <a:pPr algn="ctr"/>
                      <a:r>
                        <a:rPr lang="tr-TR" sz="2000" b="1" dirty="0" smtClean="0">
                          <a:solidFill>
                            <a:srgbClr val="FF0000"/>
                          </a:solidFill>
                        </a:rPr>
                        <a:t>9 ve 10. sınıf</a:t>
                      </a:r>
                      <a:endParaRPr lang="tr-T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 smtClean="0"/>
                    </a:p>
                    <a:p>
                      <a:pPr algn="ctr"/>
                      <a:r>
                        <a:rPr lang="tr-TR" sz="2000" dirty="0" smtClean="0"/>
                        <a:t>Güzellik Hizmetleri</a:t>
                      </a:r>
                    </a:p>
                    <a:p>
                      <a:pPr algn="ctr"/>
                      <a:endParaRPr lang="tr-TR" sz="2000" dirty="0" smtClean="0"/>
                    </a:p>
                    <a:p>
                      <a:pPr algn="ctr"/>
                      <a:endParaRPr lang="tr-TR" sz="2000" dirty="0" smtClean="0"/>
                    </a:p>
                    <a:p>
                      <a:pPr algn="ctr"/>
                      <a:r>
                        <a:rPr lang="tr-TR" sz="2000" b="1" dirty="0" smtClean="0">
                          <a:solidFill>
                            <a:srgbClr val="FF0000"/>
                          </a:solidFill>
                        </a:rPr>
                        <a:t>9. sınıf</a:t>
                      </a:r>
                      <a:endParaRPr lang="tr-T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181225" y="0"/>
            <a:ext cx="89627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ANADOLU MESLEK PROGRAMI</a:t>
            </a:r>
          </a:p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ALANLAR</a:t>
            </a:r>
            <a:endParaRPr lang="tr-T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05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879712" y="646166"/>
            <a:ext cx="717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ÖĞRETMENLER ODAMIZ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8 Resim" descr="IMG-20171002-WA00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738" y="1825625"/>
            <a:ext cx="8757139" cy="493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4782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pc\Downloads\WhatsApp Image 2023-04-12 at 12.09.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8" y="1754327"/>
            <a:ext cx="8686800" cy="48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795626" y="0"/>
            <a:ext cx="72010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Güzellik Hizmetleri Alanı</a:t>
            </a:r>
          </a:p>
          <a:p>
            <a:pPr algn="ctr"/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Cilt Bakım Odası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02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4782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795626" y="0"/>
            <a:ext cx="72010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Güzellik Hizmetleri Alanı</a:t>
            </a:r>
          </a:p>
          <a:p>
            <a:pPr algn="ctr"/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Kuaför Salonumuz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pc\Downloads\WhatsApp Image 2023-04-12 at 12.09.3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0" y="1754326"/>
            <a:ext cx="8792308" cy="492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1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63415" y="353088"/>
            <a:ext cx="83116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HASTA BAKIMINA YÖNELİK GİRİŞİMSEL UYGULAMA ATÖLYEMİZ</a:t>
            </a:r>
            <a:endParaRPr lang="tr-TR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9 Resim" descr="IMG-20171002-WA00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292" y="1969477"/>
            <a:ext cx="8639908" cy="50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63415" y="130350"/>
            <a:ext cx="831166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DOĞUM ÖNCESİ-SONRASI BAKIMLARINA YÖNELİK GİRİŞİMSEL UYGULAMA ATÖLYEMİZ</a:t>
            </a:r>
            <a:endParaRPr lang="tr-TR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11 Resim" descr="IMG-20171004-WA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415" y="2320925"/>
            <a:ext cx="8311662" cy="439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07508" y="410308"/>
            <a:ext cx="52366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ANATOMİ VE FİZYOLOJİ </a:t>
            </a:r>
          </a:p>
          <a:p>
            <a:pPr algn="ctr"/>
            <a:r>
              <a:rPr lang="tr-TR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LABORATUVARI</a:t>
            </a:r>
            <a:endParaRPr lang="tr-TR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17 Resim" descr="IMG-20171002-WA00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739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ct val="20000"/>
              </a:spcBef>
              <a:buNone/>
              <a:defRPr/>
            </a:pPr>
            <a:endParaRPr lang="tr-TR" altLang="tr-TR" b="1" dirty="0" smtClean="0">
              <a:latin typeface="Constantia" pitchFamily="18" charset="0"/>
            </a:endParaRPr>
          </a:p>
          <a:p>
            <a:pPr algn="ctr">
              <a:spcBef>
                <a:spcPct val="20000"/>
              </a:spcBef>
              <a:buNone/>
              <a:defRPr/>
            </a:pPr>
            <a:endParaRPr lang="tr-TR" altLang="tr-TR" b="1" dirty="0">
              <a:latin typeface="Constantia" pitchFamily="18" charset="0"/>
            </a:endParaRPr>
          </a:p>
          <a:p>
            <a:pPr algn="ctr">
              <a:spcBef>
                <a:spcPct val="20000"/>
              </a:spcBef>
              <a:buNone/>
              <a:defRPr/>
            </a:pPr>
            <a:r>
              <a:rPr lang="tr-TR" altLang="tr-TR" b="1" dirty="0" smtClean="0">
                <a:latin typeface="Constantia" pitchFamily="18" charset="0"/>
              </a:rPr>
              <a:t>Mimar </a:t>
            </a:r>
            <a:r>
              <a:rPr lang="tr-TR" altLang="tr-TR" b="1" dirty="0">
                <a:latin typeface="Constantia" pitchFamily="18" charset="0"/>
              </a:rPr>
              <a:t>Sinan Bul. </a:t>
            </a:r>
            <a:r>
              <a:rPr lang="tr-TR" altLang="tr-TR" b="1" dirty="0" err="1">
                <a:latin typeface="Constantia" pitchFamily="18" charset="0"/>
              </a:rPr>
              <a:t>Güneykent</a:t>
            </a:r>
            <a:r>
              <a:rPr lang="tr-TR" altLang="tr-TR" b="1" dirty="0">
                <a:latin typeface="Constantia" pitchFamily="18" charset="0"/>
              </a:rPr>
              <a:t> Mah. </a:t>
            </a:r>
          </a:p>
          <a:p>
            <a:pPr algn="ctr">
              <a:spcBef>
                <a:spcPct val="20000"/>
              </a:spcBef>
              <a:buNone/>
              <a:defRPr/>
            </a:pPr>
            <a:r>
              <a:rPr lang="tr-TR" altLang="tr-TR" b="1" dirty="0">
                <a:latin typeface="Constantia" pitchFamily="18" charset="0"/>
              </a:rPr>
              <a:t>94043 Sk.No:2 TOROSLAR</a:t>
            </a:r>
          </a:p>
          <a:p>
            <a:pPr algn="ctr">
              <a:spcBef>
                <a:spcPct val="20000"/>
              </a:spcBef>
              <a:buNone/>
              <a:defRPr/>
            </a:pPr>
            <a:r>
              <a:rPr lang="tr-TR" altLang="tr-TR" b="1" i="1" dirty="0">
                <a:latin typeface="Constantia" pitchFamily="18" charset="0"/>
              </a:rPr>
              <a:t>Tel: 224 12 00</a:t>
            </a:r>
          </a:p>
          <a:p>
            <a:pPr algn="ctr">
              <a:spcBef>
                <a:spcPct val="20000"/>
              </a:spcBef>
              <a:buNone/>
              <a:defRPr/>
            </a:pPr>
            <a:endParaRPr lang="tr-TR" altLang="tr-TR" sz="1800" b="1" i="1" dirty="0" smtClean="0">
              <a:latin typeface="Constantia" pitchFamily="18" charset="0"/>
            </a:endParaRPr>
          </a:p>
          <a:p>
            <a:pPr algn="ctr">
              <a:spcBef>
                <a:spcPct val="20000"/>
              </a:spcBef>
              <a:buNone/>
              <a:defRPr/>
            </a:pPr>
            <a:endParaRPr lang="tr-TR" altLang="tr-TR" sz="1800" b="1" i="1" dirty="0">
              <a:latin typeface="Constantia" pitchFamily="18" charset="0"/>
            </a:endParaRPr>
          </a:p>
          <a:p>
            <a:pPr algn="ctr">
              <a:spcBef>
                <a:spcPct val="20000"/>
              </a:spcBef>
              <a:buNone/>
              <a:defRPr/>
            </a:pPr>
            <a:r>
              <a:rPr lang="tr-TR" altLang="tr-TR" sz="1800" b="1" i="1" dirty="0" smtClean="0">
                <a:latin typeface="Constantia" pitchFamily="18" charset="0"/>
              </a:rPr>
              <a:t>Web </a:t>
            </a:r>
            <a:r>
              <a:rPr lang="tr-TR" altLang="tr-TR" sz="1800" b="1" i="1" dirty="0">
                <a:latin typeface="Constantia" pitchFamily="18" charset="0"/>
              </a:rPr>
              <a:t>Adres</a:t>
            </a:r>
            <a:r>
              <a:rPr lang="tr-TR" altLang="tr-TR" b="1" i="1" dirty="0">
                <a:latin typeface="Constantia" pitchFamily="18" charset="0"/>
              </a:rPr>
              <a:t>: </a:t>
            </a:r>
            <a:r>
              <a:rPr lang="tr-TR" altLang="tr-TR" sz="2000" b="1" i="1" dirty="0">
                <a:solidFill>
                  <a:srgbClr val="FF0000"/>
                </a:solidFill>
                <a:latin typeface="Constantia" pitchFamily="18" charset="0"/>
              </a:rPr>
              <a:t>http</a:t>
            </a:r>
            <a:r>
              <a:rPr lang="tr-TR" altLang="tr-TR" b="1" i="1" dirty="0">
                <a:solidFill>
                  <a:srgbClr val="FF0000"/>
                </a:solidFill>
                <a:latin typeface="Constantia" pitchFamily="18" charset="0"/>
              </a:rPr>
              <a:t>://sifahatunmtal.meb.k12.tr</a:t>
            </a:r>
            <a:endParaRPr lang="tr-TR" altLang="tr-TR" i="1" dirty="0">
              <a:solidFill>
                <a:srgbClr val="FF0000"/>
              </a:solidFill>
              <a:latin typeface="Constantia" pitchFamily="18" charset="0"/>
            </a:endParaRP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70892" y="703385"/>
            <a:ext cx="5919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İLETİŞİM BİLGİLERİ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2578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7918" y="252981"/>
            <a:ext cx="8022566" cy="802095"/>
          </a:xfrm>
        </p:spPr>
        <p:txBody>
          <a:bodyPr>
            <a:noAutofit/>
          </a:bodyPr>
          <a:lstStyle/>
          <a:p>
            <a:pPr algn="ctr"/>
            <a:endParaRPr lang="tr-TR" sz="3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205906"/>
              </p:ext>
            </p:extLst>
          </p:nvPr>
        </p:nvGraphicFramePr>
        <p:xfrm>
          <a:off x="0" y="0"/>
          <a:ext cx="9144001" cy="6871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65306"/>
                <a:gridCol w="2843640"/>
                <a:gridCol w="1578351"/>
                <a:gridCol w="1578352"/>
                <a:gridCol w="1578352"/>
              </a:tblGrid>
              <a:tr h="1089065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SINIF</a:t>
                      </a:r>
                      <a:endParaRPr lang="tr-TR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baseline="0" dirty="0" smtClean="0"/>
                        <a:t>Ortak Dersler</a:t>
                      </a:r>
                      <a:endParaRPr lang="tr-TR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baseline="0" dirty="0" smtClean="0"/>
                        <a:t>Meslek Dersleri</a:t>
                      </a:r>
                      <a:endParaRPr lang="tr-TR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baseline="0" dirty="0" smtClean="0"/>
                        <a:t>Seçmeli Dersler</a:t>
                      </a:r>
                      <a:endParaRPr lang="tr-TR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65289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9. SINIF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ORTAK EĞİTİM</a:t>
                      </a:r>
                    </a:p>
                    <a:p>
                      <a:pPr algn="l"/>
                      <a:endParaRPr lang="tr-TR" dirty="0" smtClean="0"/>
                    </a:p>
                    <a:p>
                      <a:pPr algn="l"/>
                      <a:r>
                        <a:rPr lang="tr-TR" dirty="0" smtClean="0"/>
                        <a:t>ANADOLU</a:t>
                      </a:r>
                      <a:r>
                        <a:rPr lang="tr-TR" baseline="0" dirty="0" smtClean="0"/>
                        <a:t> MESLEK PROGRAMI</a:t>
                      </a:r>
                      <a:endParaRPr lang="tr-TR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aseline="0" dirty="0" smtClean="0"/>
                        <a:t>30</a:t>
                      </a:r>
                      <a:endParaRPr lang="tr-TR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aseline="0" dirty="0" smtClean="0"/>
                        <a:t>11</a:t>
                      </a:r>
                      <a:endParaRPr lang="tr-TR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aseline="0" dirty="0" smtClean="0"/>
                        <a:t>2</a:t>
                      </a:r>
                      <a:endParaRPr lang="tr-TR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51872"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10. SINIF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dirty="0" smtClean="0"/>
                    </a:p>
                    <a:p>
                      <a:pPr algn="l"/>
                      <a:r>
                        <a:rPr lang="tr-TR" dirty="0" smtClean="0"/>
                        <a:t>DAL EĞİTİMİ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</a:p>
                    <a:p>
                      <a:pPr algn="ctr"/>
                      <a:r>
                        <a:rPr lang="tr-TR" dirty="0" smtClean="0"/>
                        <a:t>rehberlik</a:t>
                      </a:r>
                      <a:endParaRPr lang="tr-TR" dirty="0"/>
                    </a:p>
                  </a:txBody>
                  <a:tcPr/>
                </a:tc>
              </a:tr>
              <a:tr h="1329720"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11. SINIF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dirty="0" smtClean="0"/>
                    </a:p>
                    <a:p>
                      <a:pPr algn="l"/>
                      <a:r>
                        <a:rPr lang="tr-TR" dirty="0" smtClean="0"/>
                        <a:t>DAL EĞİTİMİ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</a:tr>
              <a:tr h="1835594"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12.</a:t>
                      </a:r>
                      <a:r>
                        <a:rPr lang="tr-TR" b="1" baseline="0" dirty="0" smtClean="0"/>
                        <a:t> SINIF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r-TR" dirty="0" smtClean="0"/>
                    </a:p>
                    <a:p>
                      <a:pPr algn="l"/>
                      <a:r>
                        <a:rPr lang="tr-TR" dirty="0" smtClean="0"/>
                        <a:t>İŞLETMELERDE</a:t>
                      </a:r>
                      <a:r>
                        <a:rPr lang="tr-TR" baseline="0" dirty="0" smtClean="0"/>
                        <a:t> </a:t>
                      </a:r>
                    </a:p>
                    <a:p>
                      <a:pPr algn="l"/>
                      <a:r>
                        <a:rPr lang="tr-TR" dirty="0" smtClean="0"/>
                        <a:t>MESLEKİ</a:t>
                      </a:r>
                      <a:r>
                        <a:rPr lang="tr-TR" baseline="0" dirty="0" smtClean="0"/>
                        <a:t> EĞİTİM         </a:t>
                      </a:r>
                    </a:p>
                    <a:p>
                      <a:pPr algn="l"/>
                      <a:r>
                        <a:rPr lang="tr-TR" baseline="0" dirty="0" smtClean="0"/>
                        <a:t> ( 3 GÜN)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11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24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8</a:t>
                      </a:r>
                    </a:p>
                    <a:p>
                      <a:pPr algn="ctr"/>
                      <a:r>
                        <a:rPr lang="tr-TR" dirty="0" smtClean="0"/>
                        <a:t>( 7 si</a:t>
                      </a:r>
                      <a:r>
                        <a:rPr lang="tr-TR" baseline="0" dirty="0" smtClean="0"/>
                        <a:t> meslek dersi)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5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480646"/>
            <a:ext cx="7886700" cy="1210043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7909" y="1825625"/>
            <a:ext cx="869852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</a:t>
            </a:r>
            <a:r>
              <a:rPr lang="tr-T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Hizmetleri alanında verilen eğitim </a:t>
            </a:r>
            <a:r>
              <a:rPr lang="tr-T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ile;  </a:t>
            </a:r>
            <a:r>
              <a:rPr lang="tr-T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ebe yardımcılığı, hemşire yardımcılığı ve sağlık bakım teknisyenliği dallarının kazandırdığı bilgi becerilerle, sağlık kurum ve kuruluşlarında sağlık profesyonellerine </a:t>
            </a:r>
            <a:r>
              <a:rPr lang="tr-T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yardımcı sağlık </a:t>
            </a:r>
            <a:r>
              <a:rPr lang="tr-T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hizmeti </a:t>
            </a:r>
            <a:r>
              <a:rPr lang="tr-T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sunmak amaçlanmaktadır</a:t>
            </a:r>
            <a:r>
              <a:rPr lang="tr-T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Hastaların; günlük </a:t>
            </a:r>
            <a:r>
              <a:rPr lang="tr-T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yaşam aktivitelerinin yerine getirilmesi, beslenme programının uygulanması, kişisel bakım ve </a:t>
            </a:r>
            <a:r>
              <a:rPr lang="tr-T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temizliği ve ilgili </a:t>
            </a:r>
            <a:r>
              <a:rPr lang="tr-T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hizmetlerine </a:t>
            </a:r>
            <a:r>
              <a:rPr lang="tr-T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ulaşımlarında </a:t>
            </a:r>
            <a:r>
              <a:rPr lang="tr-T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yardımcı olan </a:t>
            </a:r>
            <a:r>
              <a:rPr lang="tr-T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teknisyenleri yetiştirmek amaçlanmıştır.</a:t>
            </a:r>
            <a:endParaRPr lang="tr-T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21323" y="716505"/>
            <a:ext cx="78427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SAĞLIK HİZMETLERİ ALANI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483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785" y="1629508"/>
            <a:ext cx="8932984" cy="5017477"/>
          </a:xfrm>
        </p:spPr>
        <p:txBody>
          <a:bodyPr>
            <a:normAutofit fontScale="25000" lnSpcReduction="20000"/>
          </a:bodyPr>
          <a:lstStyle/>
          <a:p>
            <a:endParaRPr lang="tr-TR" sz="62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sağlığı ve güvenliği tedbirlerini alarak </a:t>
            </a:r>
            <a:r>
              <a:rPr lang="tr-T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uygulama yapılacak </a:t>
            </a:r>
            <a:r>
              <a:rPr lang="tr-T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ortamın ve gerekli araç gerecin mikroorganizmalardan arındırılması </a:t>
            </a:r>
            <a:r>
              <a:rPr lang="tr-T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işlemini yapma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emel </a:t>
            </a:r>
            <a:r>
              <a:rPr lang="tr-T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ilk </a:t>
            </a:r>
            <a:r>
              <a:rPr lang="tr-T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yardım uygulamaları bilgisi,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Farmakoloji ile ilgili temel kavramları, </a:t>
            </a:r>
            <a:r>
              <a:rPr lang="tr-T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 ilaç bilgisi,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Sistemlere göre hastalıkları ayırt etme,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Psikoloji </a:t>
            </a:r>
            <a:r>
              <a:rPr lang="tr-T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temel kavramlarını açıklama, afet ve travmalarda psikolojik destek sağlama, </a:t>
            </a:r>
            <a:endParaRPr lang="tr-TR" sz="80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hizmetlerinde; kişiler, toplumsal gruplar, hasta, hasta yakını ve engelli bireylerle etkili iletişim kurma ve sağlık bakanlığı mevzuatına göre sağlık hizmetleri personel yönetimi, mesleki mevzuat ve </a:t>
            </a:r>
            <a:r>
              <a:rPr lang="tr-TR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mobbing</a:t>
            </a:r>
            <a:r>
              <a:rPr lang="tr-T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uygulamalarını açıklama,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sağlığı ve güvenliği tedbirleri doğrultusunda enfeksiyon hastalıklarından korunmak için enfeksiyon etkenleri ve bulaşma yollarını ayırt ederek enfeksiyon kontrol önlemlerini alma, </a:t>
            </a:r>
            <a:endParaRPr lang="tr-TR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tr-T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asta/yaralı </a:t>
            </a:r>
            <a:r>
              <a:rPr lang="tr-T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taşıma </a:t>
            </a:r>
            <a:r>
              <a:rPr lang="tr-T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(birimler arası teşhis ve tedavi işlemlerinin sağlanmasında) ve </a:t>
            </a:r>
            <a:r>
              <a:rPr lang="tr-T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kişisel bakım uygulamalarını yapma, </a:t>
            </a:r>
          </a:p>
          <a:p>
            <a:pPr marL="0" indent="0">
              <a:buNone/>
            </a:pPr>
            <a:r>
              <a:rPr lang="tr-T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8000" dirty="0" smtClean="0"/>
              <a:t> </a:t>
            </a:r>
            <a:r>
              <a:rPr lang="tr-T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 </a:t>
            </a:r>
            <a:r>
              <a:rPr lang="tr-T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ilgili bilgi, beceri ve yetkinliklerin kazandırılması amaçlanmaktadır </a:t>
            </a:r>
            <a:r>
              <a:rPr lang="tr-T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11014" y="188966"/>
            <a:ext cx="89329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SAĞLIK HİZMETLERİ ALANI</a:t>
            </a:r>
          </a:p>
          <a:p>
            <a:pPr algn="ctr"/>
            <a:r>
              <a:rPr lang="tr-T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Kazandırılması hedeflenen bilgi beceri ve yetkinlikler</a:t>
            </a:r>
            <a:endParaRPr lang="tr-TR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01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3819" y="365126"/>
            <a:ext cx="7886700" cy="1325563"/>
          </a:xfrm>
        </p:spPr>
        <p:txBody>
          <a:bodyPr/>
          <a:lstStyle/>
          <a:p>
            <a: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9291" y="1825625"/>
            <a:ext cx="880403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Yukarıdaki kazanımlara ek olarak;</a:t>
            </a:r>
          </a:p>
          <a:p>
            <a:pPr marL="0" indent="0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sağlığı ve güvenliği tedbirlerini alarak ameliyathane,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reanimasyon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yoğun bakım ünitelerinin hazırlanmasında, özel tanı ve tedavi amaçlı ünitelerde, diyaliz, yanık, transplantasyon ünitelerinde yapılan uygulamalar ile diğer teşhis ve tedavi uygulamalarında sağlık profesyoneline yardım etme,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Özetle hasta bakımının olduğu her alanda hemşirelere yardım etme  ile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ilgili bilgi, beceri ve yetkinliklerin kazandırılması amaçlanmaktadır. 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282164" y="446874"/>
            <a:ext cx="6016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Hemşire Yardımcılığı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4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3819" y="365126"/>
            <a:ext cx="7886700" cy="1325563"/>
          </a:xfrm>
        </p:spPr>
        <p:txBody>
          <a:bodyPr/>
          <a:lstStyle/>
          <a:p>
            <a: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5508" y="1512277"/>
            <a:ext cx="8909538" cy="4664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Yukarıdaki kazanımlara ek olarak;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sağlığı ve güvenliği tedbirlerini alarak kadın doğum, kadın hastalıkları ve aile planlaması,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yeni doğan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çocuk sağlığı ile ilgili uygulamalarda ebe/hemşireye yardım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etme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ilgili bilgi, beceri ve yetkinliklerin kazandırılması amaçlanmaktadır. 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943531" y="446874"/>
            <a:ext cx="4694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Ebe Yardımcılığı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26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4420</TotalTime>
  <Words>2229</Words>
  <Application>Microsoft Office PowerPoint</Application>
  <PresentationFormat>Ekran Gösterisi (4:3)</PresentationFormat>
  <Paragraphs>361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47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 </vt:lpstr>
      <vt:lpstr> </vt:lpstr>
      <vt:lpstr> </vt:lpstr>
      <vt:lpstr> </vt:lpstr>
      <vt:lpstr> 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</vt:lpstr>
      <vt:lpstr>PowerPoint Sunusu</vt:lpstr>
      <vt:lpstr>PowerPoint Sunusu</vt:lpstr>
      <vt:lpstr>PowerPoint Sunusu</vt:lpstr>
      <vt:lpstr>PowerPoint Sunusu</vt:lpstr>
      <vt:lpstr> </vt:lpstr>
      <vt:lpstr> </vt:lpstr>
      <vt:lpstr>GÜZELLİK HİZMETLERİ DALI</vt:lpstr>
      <vt:lpstr> </vt:lpstr>
      <vt:lpstr>PowerPoint Sunusu</vt:lpstr>
      <vt:lpstr>PowerPoint Sunusu</vt:lpstr>
      <vt:lpstr> </vt:lpstr>
      <vt:lpstr> </vt:lpstr>
      <vt:lpstr>PowerPoint Sunusu</vt:lpstr>
      <vt:lpstr>PowerPoint Sunusu</vt:lpstr>
      <vt:lpstr>Spor tesisimiz.</vt:lpstr>
      <vt:lpstr>PowerPoint Sunusu</vt:lpstr>
      <vt:lpstr>PowerPoint Sunusu</vt:lpstr>
      <vt:lpstr>PowerPoint Sunusu</vt:lpstr>
      <vt:lpstr>4. PAYDAŞLARLA İŞBİRLİĞİ ALANI</vt:lpstr>
      <vt:lpstr>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……….. OKULU/LİSESİ</dc:title>
  <dc:creator>ronaldinho424</dc:creator>
  <cp:lastModifiedBy>pc</cp:lastModifiedBy>
  <cp:revision>323</cp:revision>
  <cp:lastPrinted>2017-10-08T17:30:44Z</cp:lastPrinted>
  <dcterms:created xsi:type="dcterms:W3CDTF">2017-09-21T07:20:15Z</dcterms:created>
  <dcterms:modified xsi:type="dcterms:W3CDTF">2023-04-26T13:47:36Z</dcterms:modified>
</cp:coreProperties>
</file>