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1" r:id="rId3"/>
    <p:sldId id="258" r:id="rId4"/>
    <p:sldId id="267" r:id="rId5"/>
    <p:sldId id="269" r:id="rId6"/>
    <p:sldId id="268" r:id="rId7"/>
    <p:sldId id="284" r:id="rId8"/>
    <p:sldId id="285" r:id="rId9"/>
    <p:sldId id="286" r:id="rId10"/>
    <p:sldId id="287" r:id="rId11"/>
    <p:sldId id="270" r:id="rId12"/>
    <p:sldId id="271" r:id="rId13"/>
    <p:sldId id="272" r:id="rId14"/>
    <p:sldId id="273" r:id="rId15"/>
    <p:sldId id="274" r:id="rId16"/>
    <p:sldId id="298" r:id="rId17"/>
    <p:sldId id="301" r:id="rId18"/>
    <p:sldId id="302" r:id="rId19"/>
    <p:sldId id="303" r:id="rId20"/>
    <p:sldId id="304" r:id="rId21"/>
    <p:sldId id="305" r:id="rId22"/>
    <p:sldId id="306" r:id="rId23"/>
    <p:sldId id="307" r:id="rId24"/>
    <p:sldId id="299" r:id="rId25"/>
    <p:sldId id="292" r:id="rId26"/>
    <p:sldId id="262" r:id="rId27"/>
    <p:sldId id="293" r:id="rId28"/>
    <p:sldId id="294" r:id="rId29"/>
    <p:sldId id="282" r:id="rId30"/>
    <p:sldId id="295" r:id="rId31"/>
    <p:sldId id="280" r:id="rId32"/>
    <p:sldId id="281" r:id="rId33"/>
    <p:sldId id="300" r:id="rId34"/>
    <p:sldId id="261" r:id="rId35"/>
    <p:sldId id="278" r:id="rId36"/>
    <p:sldId id="279" r:id="rId37"/>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17" autoAdjust="0"/>
    <p:restoredTop sz="96259" autoAdjust="0"/>
  </p:normalViewPr>
  <p:slideViewPr>
    <p:cSldViewPr>
      <p:cViewPr>
        <p:scale>
          <a:sx n="74" d="100"/>
          <a:sy n="74" d="100"/>
        </p:scale>
        <p:origin x="-1446" y="-4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D75804A7-BD78-4FF3-8EA6-19D60C3D5B41}" type="datetimeFigureOut">
              <a:rPr lang="tr-TR" smtClean="0"/>
              <a:pPr/>
              <a:t>28.04.2023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D4F8F64-CF79-4854-BA12-D5EC94259F4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75804A7-BD78-4FF3-8EA6-19D60C3D5B41}" type="datetimeFigureOut">
              <a:rPr lang="tr-TR" smtClean="0"/>
              <a:pPr/>
              <a:t>28.04.2023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D4F8F64-CF79-4854-BA12-D5EC94259F4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75804A7-BD78-4FF3-8EA6-19D60C3D5B41}" type="datetimeFigureOut">
              <a:rPr lang="tr-TR" smtClean="0"/>
              <a:pPr/>
              <a:t>28.04.2023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D4F8F64-CF79-4854-BA12-D5EC94259F4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75804A7-BD78-4FF3-8EA6-19D60C3D5B41}" type="datetimeFigureOut">
              <a:rPr lang="tr-TR" smtClean="0"/>
              <a:pPr/>
              <a:t>28.04.2023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D4F8F64-CF79-4854-BA12-D5EC94259F4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D75804A7-BD78-4FF3-8EA6-19D60C3D5B41}" type="datetimeFigureOut">
              <a:rPr lang="tr-TR" smtClean="0"/>
              <a:pPr/>
              <a:t>28.04.2023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D4F8F64-CF79-4854-BA12-D5EC94259F4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D75804A7-BD78-4FF3-8EA6-19D60C3D5B41}" type="datetimeFigureOut">
              <a:rPr lang="tr-TR" smtClean="0"/>
              <a:pPr/>
              <a:t>28.04.2023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D4F8F64-CF79-4854-BA12-D5EC94259F4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D75804A7-BD78-4FF3-8EA6-19D60C3D5B41}" type="datetimeFigureOut">
              <a:rPr lang="tr-TR" smtClean="0"/>
              <a:pPr/>
              <a:t>28.04.2023</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D4F8F64-CF79-4854-BA12-D5EC94259F4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D75804A7-BD78-4FF3-8EA6-19D60C3D5B41}" type="datetimeFigureOut">
              <a:rPr lang="tr-TR" smtClean="0"/>
              <a:pPr/>
              <a:t>28.04.2023</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D4F8F64-CF79-4854-BA12-D5EC94259F4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75804A7-BD78-4FF3-8EA6-19D60C3D5B41}" type="datetimeFigureOut">
              <a:rPr lang="tr-TR" smtClean="0"/>
              <a:pPr/>
              <a:t>28.04.2023</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D4F8F64-CF79-4854-BA12-D5EC94259F4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75804A7-BD78-4FF3-8EA6-19D60C3D5B41}" type="datetimeFigureOut">
              <a:rPr lang="tr-TR" smtClean="0"/>
              <a:pPr/>
              <a:t>28.04.2023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D4F8F64-CF79-4854-BA12-D5EC94259F4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75804A7-BD78-4FF3-8EA6-19D60C3D5B41}" type="datetimeFigureOut">
              <a:rPr lang="tr-TR" smtClean="0"/>
              <a:pPr/>
              <a:t>28.04.2023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D4F8F64-CF79-4854-BA12-D5EC94259F4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5804A7-BD78-4FF3-8EA6-19D60C3D5B41}" type="datetimeFigureOut">
              <a:rPr lang="tr-TR" smtClean="0"/>
              <a:pPr/>
              <a:t>28.04.2023</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4F8F64-CF79-4854-BA12-D5EC94259F46}"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10" Type="http://schemas.openxmlformats.org/officeDocument/2006/relationships/image" Target="../media/image48.png"/><Relationship Id="rId4" Type="http://schemas.openxmlformats.org/officeDocument/2006/relationships/image" Target="../media/image42.jpeg"/><Relationship Id="rId9" Type="http://schemas.openxmlformats.org/officeDocument/2006/relationships/image" Target="../media/image47.png"/></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hyperlink" Target="https://mersinsporlisesi.meb.k12.tr/"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www.mersinsporlisesi.meb.k12.tr/"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0"/>
            <a:ext cx="9674547" cy="6867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Alt Başlık"/>
          <p:cNvSpPr>
            <a:spLocks noGrp="1"/>
          </p:cNvSpPr>
          <p:nvPr>
            <p:ph type="subTitle" idx="1"/>
          </p:nvPr>
        </p:nvSpPr>
        <p:spPr>
          <a:xfrm rot="20506975">
            <a:off x="4122286" y="53446"/>
            <a:ext cx="2088232" cy="1143128"/>
          </a:xfrm>
        </p:spPr>
        <p:txBody>
          <a:bodyPr>
            <a:normAutofit fontScale="70000" lnSpcReduction="20000"/>
          </a:bodyPr>
          <a:lstStyle/>
          <a:p>
            <a:endParaRPr lang="tr-TR" sz="2400" b="1" dirty="0" smtClean="0">
              <a:solidFill>
                <a:schemeClr val="accent2"/>
              </a:solidFill>
            </a:endParaRPr>
          </a:p>
          <a:p>
            <a:r>
              <a:rPr lang="tr-TR" sz="3400" b="1" dirty="0" smtClean="0">
                <a:solidFill>
                  <a:schemeClr val="accent2">
                    <a:lumMod val="75000"/>
                  </a:schemeClr>
                </a:solidFill>
              </a:rPr>
              <a:t>Mersin’de </a:t>
            </a:r>
          </a:p>
          <a:p>
            <a:r>
              <a:rPr lang="tr-TR" sz="3400" b="1" dirty="0" smtClean="0">
                <a:solidFill>
                  <a:schemeClr val="accent2">
                    <a:lumMod val="75000"/>
                  </a:schemeClr>
                </a:solidFill>
              </a:rPr>
              <a:t>Sporun Adresi</a:t>
            </a:r>
          </a:p>
        </p:txBody>
      </p:sp>
      <p:sp>
        <p:nvSpPr>
          <p:cNvPr id="8" name="6 Dikdörtgen"/>
          <p:cNvSpPr/>
          <p:nvPr/>
        </p:nvSpPr>
        <p:spPr>
          <a:xfrm>
            <a:off x="0" y="44624"/>
            <a:ext cx="4860032" cy="1938992"/>
          </a:xfrm>
          <a:prstGeom prst="rect">
            <a:avLst/>
          </a:prstGeom>
          <a:noFill/>
        </p:spPr>
        <p:txBody>
          <a:bodyPr wrap="square" lIns="91440" tIns="45720" rIns="91440" bIns="45720">
            <a:spAutoFit/>
          </a:bodyPr>
          <a:lstStyle/>
          <a:p>
            <a:pPr algn="ctr"/>
            <a:r>
              <a:rPr lang="tr-TR" sz="40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MERSİN </a:t>
            </a:r>
            <a:r>
              <a:rPr lang="tr-TR" sz="40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NAİM SÜLEYMANOĞLU </a:t>
            </a:r>
            <a:r>
              <a:rPr lang="tr-TR" sz="40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SPOR LİSESİ</a:t>
            </a:r>
            <a:endParaRPr lang="tr-TR" sz="4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154" y="44624"/>
            <a:ext cx="700355" cy="646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098" name="Picture 2" descr="D:\gürkan belgeler\spor lisesi\slayt tanıtım\Yeni klasör (2)\ICO_26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0"/>
            <a:ext cx="9180512" cy="6885384"/>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0" y="0"/>
            <a:ext cx="9143999" cy="523220"/>
          </a:xfrm>
          <a:prstGeom prst="rect">
            <a:avLst/>
          </a:prstGeom>
          <a:noFill/>
        </p:spPr>
        <p:txBody>
          <a:bodyPr wrap="square" rtlCol="0">
            <a:spAutoFit/>
          </a:bodyPr>
          <a:lstStyle/>
          <a:p>
            <a:pPr algn="ctr"/>
            <a:r>
              <a:rPr lang="tr-TR" sz="2800" b="1" dirty="0" smtClean="0">
                <a:solidFill>
                  <a:srgbClr val="FFFF00"/>
                </a:solidFill>
              </a:rPr>
              <a:t>YATAKHANELER</a:t>
            </a:r>
            <a:endParaRPr lang="tr-TR" sz="2800" b="1" dirty="0">
              <a:solidFill>
                <a:srgbClr val="FFFF00"/>
              </a:solidFill>
            </a:endParaRPr>
          </a:p>
        </p:txBody>
      </p:sp>
    </p:spTree>
    <p:extLst>
      <p:ext uri="{BB962C8B-B14F-4D97-AF65-F5344CB8AC3E}">
        <p14:creationId xmlns:p14="http://schemas.microsoft.com/office/powerpoint/2010/main" val="1934286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p:txBody>
          <a:bodyPr/>
          <a:lstStyle/>
          <a:p>
            <a:r>
              <a:rPr lang="tr-TR" dirty="0" smtClean="0"/>
              <a:t>GENEL BİLGİLER</a:t>
            </a:r>
            <a:endParaRPr lang="tr-TR" dirty="0"/>
          </a:p>
        </p:txBody>
      </p:sp>
      <p:pic>
        <p:nvPicPr>
          <p:cNvPr id="4" name="3 İçerik Yer Tutucusu" descr="IMG-20150507-WA0019.jpg"/>
          <p:cNvPicPr>
            <a:picLocks noGrp="1" noChangeAspect="1"/>
          </p:cNvPicPr>
          <p:nvPr>
            <p:ph sz="half" idx="1"/>
          </p:nvPr>
        </p:nvPicPr>
        <p:blipFill>
          <a:blip r:embed="rId2" cstate="print"/>
          <a:stretch>
            <a:fillRect/>
          </a:stretch>
        </p:blipFill>
        <p:spPr>
          <a:xfrm>
            <a:off x="0" y="1196752"/>
            <a:ext cx="4495800" cy="2520280"/>
          </a:xfrm>
        </p:spPr>
      </p:pic>
      <p:sp>
        <p:nvSpPr>
          <p:cNvPr id="6" name="5 İçerik Yer Tutucusu"/>
          <p:cNvSpPr>
            <a:spLocks noGrp="1"/>
          </p:cNvSpPr>
          <p:nvPr>
            <p:ph sz="half" idx="2"/>
          </p:nvPr>
        </p:nvSpPr>
        <p:spPr>
          <a:xfrm>
            <a:off x="4648200" y="1340768"/>
            <a:ext cx="4495800" cy="4968552"/>
          </a:xfrm>
        </p:spPr>
        <p:txBody>
          <a:bodyPr>
            <a:normAutofit/>
          </a:bodyPr>
          <a:lstStyle/>
          <a:p>
            <a:pPr algn="just">
              <a:buNone/>
            </a:pPr>
            <a:r>
              <a:rPr lang="tr-TR" dirty="0" smtClean="0"/>
              <a:t>→Bir öğretim yılında okulumuza alınacak öğrenci sayısı 90 kişi olmaktadır. </a:t>
            </a:r>
          </a:p>
          <a:p>
            <a:pPr algn="just">
              <a:buNone/>
            </a:pPr>
            <a:r>
              <a:rPr lang="tr-TR" dirty="0" smtClean="0"/>
              <a:t>→  Sınıf mevcutları 30 kişidir. </a:t>
            </a:r>
          </a:p>
          <a:p>
            <a:pPr algn="just">
              <a:buNone/>
            </a:pPr>
            <a:r>
              <a:rPr lang="tr-TR" dirty="0" smtClean="0"/>
              <a:t>→ Ortaokulu o yıl bitirenler yetenek sınavına girmek için okulumuz müdürlüğüne müracaat ederler.</a:t>
            </a:r>
            <a:endParaRPr lang="tr-TR" dirty="0"/>
          </a:p>
        </p:txBody>
      </p:sp>
      <p:pic>
        <p:nvPicPr>
          <p:cNvPr id="2050" name="Picture 2" descr="C:\Users\rehberlik\Desktop\Basari\FB_IMG_14275238670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81586"/>
            <a:ext cx="4499992" cy="27877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ircle(in)">
                                      <p:cBhvr>
                                        <p:cTn id="12" dur="2000"/>
                                        <p:tgtEl>
                                          <p:spTgt spid="2050"/>
                                        </p:tgtEl>
                                      </p:cBhvr>
                                    </p:animEffect>
                                  </p:childTnLst>
                                </p:cTn>
                              </p:par>
                            </p:childTnLst>
                          </p:cTn>
                        </p:par>
                        <p:par>
                          <p:cTn id="13" fill="hold">
                            <p:stCondLst>
                              <p:cond delay="2000"/>
                            </p:stCondLst>
                            <p:childTnLst>
                              <p:par>
                                <p:cTn id="14" presetID="6" presetClass="entr" presetSubtype="16" fill="hold" nodeType="after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circle(in)">
                                      <p:cBhvr>
                                        <p:cTn id="16" dur="3500"/>
                                        <p:tgtEl>
                                          <p:spTgt spid="6">
                                            <p:txEl>
                                              <p:pRg st="0" end="0"/>
                                            </p:txEl>
                                          </p:spTgt>
                                        </p:tgtEl>
                                      </p:cBhvr>
                                    </p:animEffect>
                                  </p:childTnLst>
                                </p:cTn>
                              </p:par>
                            </p:childTnLst>
                          </p:cTn>
                        </p:par>
                        <p:par>
                          <p:cTn id="17" fill="hold">
                            <p:stCondLst>
                              <p:cond delay="5500"/>
                            </p:stCondLst>
                            <p:childTnLst>
                              <p:par>
                                <p:cTn id="18" presetID="6" presetClass="entr" presetSubtype="16" fill="hold" nodeType="after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circle(in)">
                                      <p:cBhvr>
                                        <p:cTn id="20" dur="3500"/>
                                        <p:tgtEl>
                                          <p:spTgt spid="6">
                                            <p:txEl>
                                              <p:pRg st="1" end="1"/>
                                            </p:txEl>
                                          </p:spTgt>
                                        </p:tgtEl>
                                      </p:cBhvr>
                                    </p:animEffect>
                                  </p:childTnLst>
                                </p:cTn>
                              </p:par>
                            </p:childTnLst>
                          </p:cTn>
                        </p:par>
                        <p:par>
                          <p:cTn id="21" fill="hold">
                            <p:stCondLst>
                              <p:cond delay="9000"/>
                            </p:stCondLst>
                            <p:childTnLst>
                              <p:par>
                                <p:cTn id="22" presetID="6" presetClass="entr" presetSubtype="16" fill="hold" nodeType="after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circle(in)">
                                      <p:cBhvr>
                                        <p:cTn id="24" dur="4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0"/>
            <a:ext cx="8229600" cy="908720"/>
          </a:xfrm>
        </p:spPr>
        <p:txBody>
          <a:bodyPr/>
          <a:lstStyle/>
          <a:p>
            <a:r>
              <a:rPr lang="tr-TR" dirty="0" smtClean="0"/>
              <a:t>DERSLER</a:t>
            </a:r>
            <a:endParaRPr lang="tr-TR" dirty="0"/>
          </a:p>
        </p:txBody>
      </p:sp>
      <p:sp>
        <p:nvSpPr>
          <p:cNvPr id="3" name="2 İçerik Yer Tutucusu"/>
          <p:cNvSpPr>
            <a:spLocks noGrp="1"/>
          </p:cNvSpPr>
          <p:nvPr>
            <p:ph sz="half" idx="1"/>
          </p:nvPr>
        </p:nvSpPr>
        <p:spPr>
          <a:xfrm>
            <a:off x="457200" y="764704"/>
            <a:ext cx="4038600" cy="5760640"/>
          </a:xfrm>
        </p:spPr>
        <p:txBody>
          <a:bodyPr>
            <a:normAutofit/>
          </a:bodyPr>
          <a:lstStyle/>
          <a:p>
            <a:pPr algn="just">
              <a:buNone/>
            </a:pPr>
            <a:r>
              <a:rPr lang="tr-TR" dirty="0" smtClean="0"/>
              <a:t>	Öğrenciler </a:t>
            </a:r>
            <a:r>
              <a:rPr lang="tr-TR" b="1" u="sng" dirty="0" smtClean="0"/>
              <a:t>genel ders müfredatının yanı sıra </a:t>
            </a:r>
            <a:r>
              <a:rPr lang="tr-TR" dirty="0" smtClean="0"/>
              <a:t>özellikle </a:t>
            </a:r>
            <a:r>
              <a:rPr lang="tr-TR" dirty="0"/>
              <a:t>9</a:t>
            </a:r>
            <a:r>
              <a:rPr lang="tr-TR" dirty="0" smtClean="0"/>
              <a:t>. sınıftan itibaren yoğun bir şekilde sporla ilgili dersler almaktadır. </a:t>
            </a:r>
          </a:p>
          <a:p>
            <a:pPr algn="just"/>
            <a:r>
              <a:rPr lang="tr-TR" dirty="0"/>
              <a:t>TEMEL SPOR EĞİTİMİ</a:t>
            </a:r>
          </a:p>
          <a:p>
            <a:pPr algn="just"/>
            <a:r>
              <a:rPr lang="tr-TR" dirty="0"/>
              <a:t>SPOR ANATOMİSİ VE FİZYOLOJİSİ</a:t>
            </a:r>
            <a:r>
              <a:rPr lang="tr-TR" dirty="0" smtClean="0"/>
              <a:t>	</a:t>
            </a:r>
          </a:p>
          <a:p>
            <a:pPr algn="just"/>
            <a:r>
              <a:rPr lang="tr-TR" dirty="0"/>
              <a:t>BEDEN EĞİTİMİ VE SPOR TARİHİ</a:t>
            </a:r>
            <a:r>
              <a:rPr lang="tr-TR" b="1" dirty="0" smtClean="0"/>
              <a:t>	</a:t>
            </a:r>
          </a:p>
          <a:p>
            <a:pPr algn="just"/>
            <a:r>
              <a:rPr lang="tr-TR" dirty="0" smtClean="0"/>
              <a:t>ANTRENMAN BİLGİSİ</a:t>
            </a:r>
          </a:p>
          <a:p>
            <a:endParaRPr lang="tr-TR" b="1" dirty="0" smtClean="0"/>
          </a:p>
          <a:p>
            <a:pPr>
              <a:buNone/>
            </a:pPr>
            <a:endParaRPr lang="tr-T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1412776"/>
            <a:ext cx="3888432"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4005064"/>
            <a:ext cx="3888432" cy="2268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5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778098"/>
          </a:xfrm>
        </p:spPr>
        <p:txBody>
          <a:bodyPr/>
          <a:lstStyle/>
          <a:p>
            <a:r>
              <a:rPr lang="tr-TR" dirty="0" smtClean="0"/>
              <a:t>DERSLER</a:t>
            </a:r>
            <a:endParaRPr lang="tr-TR" dirty="0"/>
          </a:p>
        </p:txBody>
      </p:sp>
      <p:sp>
        <p:nvSpPr>
          <p:cNvPr id="3" name="2 İçerik Yer Tutucusu"/>
          <p:cNvSpPr>
            <a:spLocks noGrp="1"/>
          </p:cNvSpPr>
          <p:nvPr>
            <p:ph sz="half" idx="1"/>
          </p:nvPr>
        </p:nvSpPr>
        <p:spPr>
          <a:xfrm>
            <a:off x="457200" y="980728"/>
            <a:ext cx="4006786" cy="5616624"/>
          </a:xfrm>
        </p:spPr>
        <p:txBody>
          <a:bodyPr>
            <a:normAutofit fontScale="85000" lnSpcReduction="20000"/>
          </a:bodyPr>
          <a:lstStyle/>
          <a:p>
            <a:r>
              <a:rPr lang="tr-TR" dirty="0"/>
              <a:t>SPORCU </a:t>
            </a:r>
            <a:r>
              <a:rPr lang="tr-TR" dirty="0" smtClean="0"/>
              <a:t>SAĞLIĞI</a:t>
            </a:r>
          </a:p>
          <a:p>
            <a:r>
              <a:rPr lang="tr-TR" dirty="0"/>
              <a:t>SPOR YÖNETİMİ VE </a:t>
            </a:r>
            <a:r>
              <a:rPr lang="tr-TR" dirty="0" smtClean="0"/>
              <a:t>ORGANİZASYONU</a:t>
            </a:r>
          </a:p>
          <a:p>
            <a:r>
              <a:rPr lang="tr-TR" dirty="0"/>
              <a:t>SPOR PSİKOLOJİSİ VE </a:t>
            </a:r>
            <a:r>
              <a:rPr lang="tr-TR" dirty="0" smtClean="0"/>
              <a:t>SOSYOLOJİSİ</a:t>
            </a:r>
          </a:p>
          <a:p>
            <a:r>
              <a:rPr lang="tr-TR" dirty="0"/>
              <a:t>SPOR VE BESLENME</a:t>
            </a:r>
            <a:r>
              <a:rPr lang="tr-TR" dirty="0" smtClean="0"/>
              <a:t>	</a:t>
            </a:r>
          </a:p>
          <a:p>
            <a:r>
              <a:rPr lang="tr-TR" dirty="0"/>
              <a:t>EĞİTSEL OYUNLAR</a:t>
            </a:r>
            <a:r>
              <a:rPr lang="tr-TR" b="1" dirty="0" smtClean="0"/>
              <a:t>	</a:t>
            </a:r>
          </a:p>
          <a:p>
            <a:r>
              <a:rPr lang="tr-TR" dirty="0"/>
              <a:t>GENEL </a:t>
            </a:r>
            <a:r>
              <a:rPr lang="tr-TR" dirty="0" smtClean="0"/>
              <a:t>JİMNASTİK</a:t>
            </a:r>
          </a:p>
          <a:p>
            <a:r>
              <a:rPr lang="tr-TR" dirty="0"/>
              <a:t>RİTİM EĞİTİMİ VE HALK DANSLARI</a:t>
            </a:r>
            <a:r>
              <a:rPr lang="tr-TR" dirty="0" smtClean="0"/>
              <a:t>	</a:t>
            </a:r>
          </a:p>
          <a:p>
            <a:r>
              <a:rPr lang="tr-TR" dirty="0"/>
              <a:t>ATLETİZM </a:t>
            </a:r>
            <a:endParaRPr lang="tr-TR" dirty="0" smtClean="0"/>
          </a:p>
          <a:p>
            <a:r>
              <a:rPr lang="tr-TR" dirty="0"/>
              <a:t>ARTİSTİK </a:t>
            </a:r>
            <a:r>
              <a:rPr lang="tr-TR" dirty="0" smtClean="0"/>
              <a:t>JİMNASTİK</a:t>
            </a:r>
          </a:p>
          <a:p>
            <a:r>
              <a:rPr lang="tr-TR" dirty="0"/>
              <a:t>TAKIM SPORLARI </a:t>
            </a:r>
            <a:endParaRPr lang="tr-TR" dirty="0" smtClean="0"/>
          </a:p>
          <a:p>
            <a:r>
              <a:rPr lang="tr-TR" dirty="0"/>
              <a:t>BİREYSEL </a:t>
            </a:r>
            <a:r>
              <a:rPr lang="tr-TR" dirty="0" smtClean="0"/>
              <a:t>SPORLAR</a:t>
            </a:r>
          </a:p>
          <a:p>
            <a:r>
              <a:rPr lang="tr-TR" dirty="0"/>
              <a:t>SPOR UYGULAMALARI </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63986" y="3717033"/>
            <a:ext cx="4212470" cy="2520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463986" y="1052736"/>
            <a:ext cx="4212469"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circle(in)">
                                      <p:cBhvr>
                                        <p:cTn id="11" dur="2500"/>
                                        <p:tgtEl>
                                          <p:spTgt spid="3">
                                            <p:txEl>
                                              <p:pRg st="1" end="1"/>
                                            </p:txEl>
                                          </p:spTgt>
                                        </p:tgtEl>
                                      </p:cBhvr>
                                    </p:animEffect>
                                  </p:childTnLst>
                                </p:cTn>
                              </p:par>
                            </p:childTnLst>
                          </p:cTn>
                        </p:par>
                        <p:par>
                          <p:cTn id="12" fill="hold">
                            <p:stCondLst>
                              <p:cond delay="4500"/>
                            </p:stCondLst>
                            <p:childTnLst>
                              <p:par>
                                <p:cTn id="13" presetID="6" presetClass="entr" presetSubtype="16"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ircle(in)">
                                      <p:cBhvr>
                                        <p:cTn id="15" dur="2000"/>
                                        <p:tgtEl>
                                          <p:spTgt spid="3">
                                            <p:txEl>
                                              <p:pRg st="2" end="2"/>
                                            </p:txEl>
                                          </p:spTgt>
                                        </p:tgtEl>
                                      </p:cBhvr>
                                    </p:animEffect>
                                  </p:childTnLst>
                                </p:cTn>
                              </p:par>
                            </p:childTnLst>
                          </p:cTn>
                        </p:par>
                        <p:par>
                          <p:cTn id="16" fill="hold">
                            <p:stCondLst>
                              <p:cond delay="6500"/>
                            </p:stCondLst>
                            <p:childTnLst>
                              <p:par>
                                <p:cTn id="17" presetID="6" presetClass="entr" presetSubtype="16"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circle(in)">
                                      <p:cBhvr>
                                        <p:cTn id="19" dur="2000"/>
                                        <p:tgtEl>
                                          <p:spTgt spid="3">
                                            <p:txEl>
                                              <p:pRg st="3" end="3"/>
                                            </p:txEl>
                                          </p:spTgt>
                                        </p:tgtEl>
                                      </p:cBhvr>
                                    </p:animEffect>
                                  </p:childTnLst>
                                </p:cTn>
                              </p:par>
                            </p:childTnLst>
                          </p:cTn>
                        </p:par>
                        <p:par>
                          <p:cTn id="20" fill="hold">
                            <p:stCondLst>
                              <p:cond delay="8500"/>
                            </p:stCondLst>
                            <p:childTnLst>
                              <p:par>
                                <p:cTn id="21" presetID="6" presetClass="entr" presetSubtype="16"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ircle(in)">
                                      <p:cBhvr>
                                        <p:cTn id="23" dur="2000"/>
                                        <p:tgtEl>
                                          <p:spTgt spid="3">
                                            <p:txEl>
                                              <p:pRg st="4" end="4"/>
                                            </p:txEl>
                                          </p:spTgt>
                                        </p:tgtEl>
                                      </p:cBhvr>
                                    </p:animEffect>
                                  </p:childTnLst>
                                </p:cTn>
                              </p:par>
                            </p:childTnLst>
                          </p:cTn>
                        </p:par>
                        <p:par>
                          <p:cTn id="24" fill="hold">
                            <p:stCondLst>
                              <p:cond delay="10500"/>
                            </p:stCondLst>
                            <p:childTnLst>
                              <p:par>
                                <p:cTn id="25" presetID="6" presetClass="entr" presetSubtype="16"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par>
                          <p:cTn id="28" fill="hold">
                            <p:stCondLst>
                              <p:cond delay="12500"/>
                            </p:stCondLst>
                            <p:childTnLst>
                              <p:par>
                                <p:cTn id="29" presetID="6" presetClass="entr" presetSubtype="16"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circle(in)">
                                      <p:cBhvr>
                                        <p:cTn id="31"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850106"/>
          </a:xfrm>
        </p:spPr>
        <p:txBody>
          <a:bodyPr>
            <a:normAutofit fontScale="90000"/>
          </a:bodyPr>
          <a:lstStyle/>
          <a:p>
            <a:r>
              <a:rPr lang="tr-TR" dirty="0" smtClean="0"/>
              <a:t/>
            </a:r>
            <a:br>
              <a:rPr lang="tr-TR" dirty="0" smtClean="0"/>
            </a:br>
            <a:r>
              <a:rPr lang="tr-TR" dirty="0" smtClean="0"/>
              <a:t>Okulumuzda;</a:t>
            </a:r>
            <a:br>
              <a:rPr lang="tr-TR" dirty="0" smtClean="0"/>
            </a:br>
            <a:endParaRPr lang="tr-TR" dirty="0"/>
          </a:p>
        </p:txBody>
      </p:sp>
      <p:sp>
        <p:nvSpPr>
          <p:cNvPr id="3" name="2 İçerik Yer Tutucusu"/>
          <p:cNvSpPr>
            <a:spLocks noGrp="1"/>
          </p:cNvSpPr>
          <p:nvPr>
            <p:ph sz="half" idx="1"/>
          </p:nvPr>
        </p:nvSpPr>
        <p:spPr>
          <a:xfrm>
            <a:off x="251520" y="1124744"/>
            <a:ext cx="4392488" cy="5400600"/>
          </a:xfrm>
        </p:spPr>
        <p:txBody>
          <a:bodyPr>
            <a:normAutofit lnSpcReduction="10000"/>
          </a:bodyPr>
          <a:lstStyle/>
          <a:p>
            <a:r>
              <a:rPr lang="tr-TR" sz="2400" dirty="0"/>
              <a:t>H</a:t>
            </a:r>
            <a:r>
              <a:rPr lang="tr-TR" sz="2400" dirty="0" smtClean="0"/>
              <a:t>alı saha (sentetik)</a:t>
            </a:r>
          </a:p>
          <a:p>
            <a:r>
              <a:rPr lang="tr-TR" sz="2400" dirty="0" smtClean="0"/>
              <a:t>Spor  salonu</a:t>
            </a:r>
          </a:p>
          <a:p>
            <a:r>
              <a:rPr lang="tr-TR" sz="2400" dirty="0" smtClean="0"/>
              <a:t>Tenis kortu</a:t>
            </a:r>
          </a:p>
          <a:p>
            <a:r>
              <a:rPr lang="tr-TR" sz="2400" dirty="0" smtClean="0"/>
              <a:t>2 basketbol (biri açık)</a:t>
            </a:r>
            <a:endParaRPr lang="tr-TR" sz="2400" dirty="0"/>
          </a:p>
          <a:p>
            <a:r>
              <a:rPr lang="tr-TR" sz="2400" dirty="0" smtClean="0"/>
              <a:t>2 voleybol (biri açık)</a:t>
            </a:r>
          </a:p>
          <a:p>
            <a:r>
              <a:rPr lang="tr-TR" sz="2400" dirty="0" smtClean="0"/>
              <a:t>Jimnastik salonu</a:t>
            </a:r>
          </a:p>
          <a:p>
            <a:r>
              <a:rPr lang="tr-TR" sz="2400" dirty="0" smtClean="0"/>
              <a:t>Halk dansları salonu</a:t>
            </a:r>
          </a:p>
          <a:p>
            <a:r>
              <a:rPr lang="tr-TR" sz="2400" dirty="0" smtClean="0"/>
              <a:t>Masa tenisi salonu</a:t>
            </a:r>
          </a:p>
          <a:p>
            <a:r>
              <a:rPr lang="tr-TR" sz="2400" dirty="0" smtClean="0"/>
              <a:t>Bilardo salonu</a:t>
            </a:r>
          </a:p>
          <a:p>
            <a:r>
              <a:rPr lang="tr-TR" sz="2400" dirty="0" smtClean="0"/>
              <a:t>Atletizm </a:t>
            </a:r>
          </a:p>
          <a:p>
            <a:pPr algn="just">
              <a:buNone/>
            </a:pPr>
            <a:r>
              <a:rPr lang="tr-TR" sz="2400" dirty="0" smtClean="0"/>
              <a:t>alanlarının yanı sıra tartan</a:t>
            </a:r>
          </a:p>
          <a:p>
            <a:pPr algn="just">
              <a:buNone/>
            </a:pPr>
            <a:r>
              <a:rPr lang="tr-TR" sz="2400" dirty="0" smtClean="0"/>
              <a:t>atletizm pisti ve kros parkuru</a:t>
            </a:r>
          </a:p>
          <a:p>
            <a:pPr algn="just">
              <a:buNone/>
            </a:pPr>
            <a:r>
              <a:rPr lang="tr-TR" sz="2400" dirty="0" smtClean="0"/>
              <a:t>çalışmaları devam etmektedir.</a:t>
            </a:r>
          </a:p>
          <a:p>
            <a:pPr algn="just">
              <a:buNone/>
            </a:pPr>
            <a:endParaRPr lang="tr-TR" dirty="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4879" y="2924943"/>
            <a:ext cx="3671900" cy="2016225"/>
          </a:xfrm>
          <a:prstGeom prst="rect">
            <a:avLst/>
          </a:prstGeom>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4878" y="1268760"/>
            <a:ext cx="3671900" cy="1656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4879" y="4916022"/>
            <a:ext cx="3671899" cy="1681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1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1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1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1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1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1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1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1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1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down)">
                                      <p:cBhvr>
                                        <p:cTn id="52" dur="1500"/>
                                        <p:tgtEl>
                                          <p:spTgt spid="3">
                                            <p:txEl>
                                              <p:pRg st="9" end="9"/>
                                            </p:txEl>
                                          </p:spTgt>
                                        </p:tgtEl>
                                      </p:cBhvr>
                                    </p:animEffect>
                                  </p:childTnLst>
                                </p:cTn>
                              </p:par>
                            </p:childTnLst>
                          </p:cTn>
                        </p:par>
                        <p:par>
                          <p:cTn id="53" fill="hold">
                            <p:stCondLst>
                              <p:cond delay="1500"/>
                            </p:stCondLst>
                            <p:childTnLst>
                              <p:par>
                                <p:cTn id="54" presetID="16" presetClass="entr" presetSubtype="21" fill="hold"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barn(inVertical)">
                                      <p:cBhvr>
                                        <p:cTn id="56" dur="15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Effect transition="in" filter="wipe(down)">
                                      <p:cBhvr>
                                        <p:cTn id="61" dur="3000"/>
                                        <p:tgtEl>
                                          <p:spTgt spid="3">
                                            <p:txEl>
                                              <p:pRg st="10" end="1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
                                            <p:txEl>
                                              <p:pRg st="11" end="11"/>
                                            </p:txEl>
                                          </p:spTgt>
                                        </p:tgtEl>
                                        <p:attrNameLst>
                                          <p:attrName>style.visibility</p:attrName>
                                        </p:attrNameLst>
                                      </p:cBhvr>
                                      <p:to>
                                        <p:strVal val="visible"/>
                                      </p:to>
                                    </p:set>
                                    <p:animEffect transition="in" filter="wipe(down)">
                                      <p:cBhvr>
                                        <p:cTn id="66" dur="3000"/>
                                        <p:tgtEl>
                                          <p:spTgt spid="3">
                                            <p:txEl>
                                              <p:pRg st="11" end="1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3">
                                            <p:txEl>
                                              <p:pRg st="12" end="12"/>
                                            </p:txEl>
                                          </p:spTgt>
                                        </p:tgtEl>
                                        <p:attrNameLst>
                                          <p:attrName>style.visibility</p:attrName>
                                        </p:attrNameLst>
                                      </p:cBhvr>
                                      <p:to>
                                        <p:strVal val="visible"/>
                                      </p:to>
                                    </p:set>
                                    <p:animEffect transition="in" filter="wipe(down)">
                                      <p:cBhvr>
                                        <p:cTn id="71" dur="3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634082"/>
          </a:xfrm>
        </p:spPr>
        <p:txBody>
          <a:bodyPr>
            <a:normAutofit fontScale="90000"/>
          </a:bodyPr>
          <a:lstStyle/>
          <a:p>
            <a:r>
              <a:rPr lang="tr-TR" dirty="0" smtClean="0"/>
              <a:t>Okulumuzdaki Spor Dalları</a:t>
            </a:r>
            <a:br>
              <a:rPr lang="tr-TR" dirty="0" smtClean="0"/>
            </a:br>
            <a:endParaRPr lang="tr-TR" dirty="0"/>
          </a:p>
        </p:txBody>
      </p:sp>
      <p:sp>
        <p:nvSpPr>
          <p:cNvPr id="4" name="3 İçerik Yer Tutucusu"/>
          <p:cNvSpPr>
            <a:spLocks noGrp="1"/>
          </p:cNvSpPr>
          <p:nvPr>
            <p:ph sz="half" idx="2"/>
          </p:nvPr>
        </p:nvSpPr>
        <p:spPr>
          <a:xfrm>
            <a:off x="4648200" y="836712"/>
            <a:ext cx="4038600" cy="5289451"/>
          </a:xfrm>
        </p:spPr>
        <p:txBody>
          <a:bodyPr>
            <a:normAutofit fontScale="92500" lnSpcReduction="20000"/>
          </a:bodyPr>
          <a:lstStyle/>
          <a:p>
            <a:pPr>
              <a:buNone/>
            </a:pPr>
            <a:r>
              <a:rPr lang="tr-TR" dirty="0" smtClean="0"/>
              <a:t>	</a:t>
            </a:r>
            <a:r>
              <a:rPr lang="tr-TR" dirty="0" smtClean="0">
                <a:solidFill>
                  <a:srgbClr val="C00000"/>
                </a:solidFill>
              </a:rPr>
              <a:t>Takım sporlarından; </a:t>
            </a:r>
          </a:p>
          <a:p>
            <a:pPr algn="just"/>
            <a:r>
              <a:rPr lang="tr-TR" sz="2400" dirty="0" smtClean="0"/>
              <a:t>Atletizm</a:t>
            </a:r>
          </a:p>
          <a:p>
            <a:pPr algn="just"/>
            <a:r>
              <a:rPr lang="tr-TR" sz="2400" dirty="0" smtClean="0"/>
              <a:t>Hentbol</a:t>
            </a:r>
          </a:p>
          <a:p>
            <a:pPr algn="just"/>
            <a:r>
              <a:rPr lang="tr-TR" sz="2400" dirty="0" smtClean="0"/>
              <a:t>Voleybol, </a:t>
            </a:r>
          </a:p>
          <a:p>
            <a:pPr algn="just"/>
            <a:r>
              <a:rPr lang="tr-TR" sz="2400" dirty="0" smtClean="0"/>
              <a:t>Futbol(kız-erkek), </a:t>
            </a:r>
          </a:p>
          <a:p>
            <a:pPr algn="just"/>
            <a:r>
              <a:rPr lang="tr-TR" sz="2400" dirty="0" err="1" smtClean="0"/>
              <a:t>Futsal</a:t>
            </a:r>
            <a:r>
              <a:rPr lang="tr-TR" sz="2400" dirty="0" smtClean="0"/>
              <a:t>(kız-erkek), </a:t>
            </a:r>
          </a:p>
          <a:p>
            <a:pPr algn="just"/>
            <a:r>
              <a:rPr lang="tr-TR" sz="2400" dirty="0" smtClean="0"/>
              <a:t>Basketbol, </a:t>
            </a:r>
          </a:p>
          <a:p>
            <a:pPr algn="just"/>
            <a:r>
              <a:rPr lang="tr-TR" sz="2400" dirty="0" smtClean="0"/>
              <a:t>Masa tenisi,  </a:t>
            </a:r>
          </a:p>
          <a:p>
            <a:pPr algn="just"/>
            <a:r>
              <a:rPr lang="tr-TR" sz="2400" dirty="0" smtClean="0"/>
              <a:t>Badminton, </a:t>
            </a:r>
          </a:p>
          <a:p>
            <a:pPr algn="just"/>
            <a:r>
              <a:rPr lang="tr-TR" sz="2400" dirty="0" smtClean="0"/>
              <a:t>Tenis bulunmaktadır. </a:t>
            </a:r>
          </a:p>
          <a:p>
            <a:pPr>
              <a:buNone/>
            </a:pPr>
            <a:endParaRPr lang="tr-TR" sz="2400" dirty="0"/>
          </a:p>
          <a:p>
            <a:pPr algn="just">
              <a:buNone/>
            </a:pPr>
            <a:r>
              <a:rPr lang="tr-TR" sz="2400" dirty="0" smtClean="0"/>
              <a:t>Ayrıca bireysel sporlarda da</a:t>
            </a:r>
          </a:p>
          <a:p>
            <a:pPr algn="just">
              <a:buNone/>
            </a:pPr>
            <a:r>
              <a:rPr lang="tr-TR" sz="2400" dirty="0" smtClean="0"/>
              <a:t>sporcularımız yer almaktadır </a:t>
            </a:r>
          </a:p>
          <a:p>
            <a:pPr>
              <a:buNone/>
            </a:pPr>
            <a:r>
              <a:rPr lang="tr-TR" sz="2400" dirty="0" smtClean="0"/>
              <a:t>(Eskrim, </a:t>
            </a:r>
            <a:r>
              <a:rPr lang="tr-TR" sz="2400" dirty="0" smtClean="0"/>
              <a:t>boks, </a:t>
            </a:r>
            <a:r>
              <a:rPr lang="tr-TR" sz="2400" dirty="0" err="1" smtClean="0"/>
              <a:t>muay</a:t>
            </a:r>
            <a:r>
              <a:rPr lang="tr-TR" sz="2400" dirty="0" smtClean="0"/>
              <a:t> </a:t>
            </a:r>
            <a:r>
              <a:rPr lang="tr-TR" sz="2400" dirty="0" err="1" smtClean="0"/>
              <a:t>thai</a:t>
            </a:r>
            <a:r>
              <a:rPr lang="tr-TR" sz="2400" dirty="0" smtClean="0"/>
              <a:t>, bisiklet, tekvando, karate vb). </a:t>
            </a:r>
            <a:endParaRPr lang="tr-TR" sz="2400" dirty="0"/>
          </a:p>
        </p:txBody>
      </p:sp>
      <p:pic>
        <p:nvPicPr>
          <p:cNvPr id="4098" name="Picture 2" descr="C:\Users\casper\Desktop\mersin spor lisesi\IMG-20150507-WA0020.jpg"/>
          <p:cNvPicPr>
            <a:picLocks noChangeAspect="1" noChangeArrowheads="1"/>
          </p:cNvPicPr>
          <p:nvPr/>
        </p:nvPicPr>
        <p:blipFill>
          <a:blip r:embed="rId2" cstate="print"/>
          <a:srcRect/>
          <a:stretch>
            <a:fillRect/>
          </a:stretch>
        </p:blipFill>
        <p:spPr bwMode="auto">
          <a:xfrm>
            <a:off x="398947" y="2056454"/>
            <a:ext cx="3744416" cy="1296144"/>
          </a:xfrm>
          <a:prstGeom prst="rect">
            <a:avLst/>
          </a:prstGeom>
          <a:noFill/>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464" y="3573016"/>
            <a:ext cx="3744416" cy="135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947" y="5085183"/>
            <a:ext cx="3775932" cy="1440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464" y="620688"/>
            <a:ext cx="3744415"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Grp="1" noChangeAspect="1" noChangeArrowheads="1"/>
          </p:cNvPicPr>
          <p:nvPr>
            <p:ph sz="half" idx="1"/>
          </p:nvPr>
        </p:nvPicPr>
        <p:blipFill>
          <a:blip r:embed="rId6" cstate="print">
            <a:extLst>
              <a:ext uri="{28A0092B-C50C-407E-A947-70E740481C1C}">
                <a14:useLocalDpi xmlns:a14="http://schemas.microsoft.com/office/drawing/2010/main" val="0"/>
              </a:ext>
            </a:extLst>
          </a:blip>
          <a:srcRect/>
          <a:stretch>
            <a:fillRect/>
          </a:stretch>
        </p:blipFill>
        <p:spPr bwMode="auto">
          <a:xfrm>
            <a:off x="398947" y="2060847"/>
            <a:ext cx="3775933" cy="1291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down)">
                                      <p:cBhvr>
                                        <p:cTn id="22" dur="10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wipe(down)">
                                      <p:cBhvr>
                                        <p:cTn id="27" dur="10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wipe(down)">
                                      <p:cBhvr>
                                        <p:cTn id="32" dur="10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wipe(down)">
                                      <p:cBhvr>
                                        <p:cTn id="37" dur="10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wipe(down)">
                                      <p:cBhvr>
                                        <p:cTn id="42" dur="1000"/>
                                        <p:tgtEl>
                                          <p:spTgt spid="4">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down)">
                                      <p:cBhvr>
                                        <p:cTn id="47" dur="1000"/>
                                        <p:tgtEl>
                                          <p:spTgt spid="4">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
                                            <p:txEl>
                                              <p:pRg st="7" end="7"/>
                                            </p:txEl>
                                          </p:spTgt>
                                        </p:tgtEl>
                                        <p:attrNameLst>
                                          <p:attrName>style.visibility</p:attrName>
                                        </p:attrNameLst>
                                      </p:cBhvr>
                                      <p:to>
                                        <p:strVal val="visible"/>
                                      </p:to>
                                    </p:set>
                                    <p:animEffect transition="in" filter="wipe(down)">
                                      <p:cBhvr>
                                        <p:cTn id="52" dur="1000"/>
                                        <p:tgtEl>
                                          <p:spTgt spid="4">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4">
                                            <p:txEl>
                                              <p:pRg st="8" end="8"/>
                                            </p:txEl>
                                          </p:spTgt>
                                        </p:tgtEl>
                                        <p:attrNameLst>
                                          <p:attrName>style.visibility</p:attrName>
                                        </p:attrNameLst>
                                      </p:cBhvr>
                                      <p:to>
                                        <p:strVal val="visible"/>
                                      </p:to>
                                    </p:set>
                                    <p:animEffect transition="in" filter="wipe(down)">
                                      <p:cBhvr>
                                        <p:cTn id="57" dur="1000"/>
                                        <p:tgtEl>
                                          <p:spTgt spid="4">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4">
                                            <p:txEl>
                                              <p:pRg st="9" end="9"/>
                                            </p:txEl>
                                          </p:spTgt>
                                        </p:tgtEl>
                                        <p:attrNameLst>
                                          <p:attrName>style.visibility</p:attrName>
                                        </p:attrNameLst>
                                      </p:cBhvr>
                                      <p:to>
                                        <p:strVal val="visible"/>
                                      </p:to>
                                    </p:set>
                                    <p:animEffect transition="in" filter="wipe(down)">
                                      <p:cBhvr>
                                        <p:cTn id="62" dur="1000"/>
                                        <p:tgtEl>
                                          <p:spTgt spid="4">
                                            <p:txEl>
                                              <p:pRg st="9" end="9"/>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4">
                                            <p:txEl>
                                              <p:pRg st="11" end="11"/>
                                            </p:txEl>
                                          </p:spTgt>
                                        </p:tgtEl>
                                        <p:attrNameLst>
                                          <p:attrName>style.visibility</p:attrName>
                                        </p:attrNameLst>
                                      </p:cBhvr>
                                      <p:to>
                                        <p:strVal val="visible"/>
                                      </p:to>
                                    </p:set>
                                    <p:animEffect transition="in" filter="wipe(down)">
                                      <p:cBhvr>
                                        <p:cTn id="67" dur="2500"/>
                                        <p:tgtEl>
                                          <p:spTgt spid="4">
                                            <p:txEl>
                                              <p:pRg st="11" end="11"/>
                                            </p:txEl>
                                          </p:spTgt>
                                        </p:tgtEl>
                                      </p:cBhvr>
                                    </p:animEffect>
                                  </p:childTnLst>
                                </p:cTn>
                              </p:par>
                              <p:par>
                                <p:cTn id="68" presetID="22" presetClass="entr" presetSubtype="4" fill="hold" nodeType="withEffect">
                                  <p:stCondLst>
                                    <p:cond delay="0"/>
                                  </p:stCondLst>
                                  <p:childTnLst>
                                    <p:set>
                                      <p:cBhvr>
                                        <p:cTn id="69" dur="1" fill="hold">
                                          <p:stCondLst>
                                            <p:cond delay="0"/>
                                          </p:stCondLst>
                                        </p:cTn>
                                        <p:tgtEl>
                                          <p:spTgt spid="4">
                                            <p:txEl>
                                              <p:pRg st="12" end="12"/>
                                            </p:txEl>
                                          </p:spTgt>
                                        </p:tgtEl>
                                        <p:attrNameLst>
                                          <p:attrName>style.visibility</p:attrName>
                                        </p:attrNameLst>
                                      </p:cBhvr>
                                      <p:to>
                                        <p:strVal val="visible"/>
                                      </p:to>
                                    </p:set>
                                    <p:animEffect transition="in" filter="wipe(down)">
                                      <p:cBhvr>
                                        <p:cTn id="70" dur="2500"/>
                                        <p:tgtEl>
                                          <p:spTgt spid="4">
                                            <p:txEl>
                                              <p:pRg st="12" end="12"/>
                                            </p:txEl>
                                          </p:spTgt>
                                        </p:tgtEl>
                                      </p:cBhvr>
                                    </p:animEffect>
                                  </p:childTnLst>
                                </p:cTn>
                              </p:par>
                              <p:par>
                                <p:cTn id="71" presetID="22" presetClass="entr" presetSubtype="4" fill="hold" nodeType="withEffect">
                                  <p:stCondLst>
                                    <p:cond delay="0"/>
                                  </p:stCondLst>
                                  <p:childTnLst>
                                    <p:set>
                                      <p:cBhvr>
                                        <p:cTn id="72" dur="1" fill="hold">
                                          <p:stCondLst>
                                            <p:cond delay="0"/>
                                          </p:stCondLst>
                                        </p:cTn>
                                        <p:tgtEl>
                                          <p:spTgt spid="4">
                                            <p:txEl>
                                              <p:pRg st="13" end="13"/>
                                            </p:txEl>
                                          </p:spTgt>
                                        </p:tgtEl>
                                        <p:attrNameLst>
                                          <p:attrName>style.visibility</p:attrName>
                                        </p:attrNameLst>
                                      </p:cBhvr>
                                      <p:to>
                                        <p:strVal val="visible"/>
                                      </p:to>
                                    </p:set>
                                    <p:animEffect transition="in" filter="wipe(down)">
                                      <p:cBhvr>
                                        <p:cTn id="73" dur="2500"/>
                                        <p:tgtEl>
                                          <p:spTgt spid="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asa Üstü\gelen kutusu\WhatsApp Image 2021-11-10 at 10.36.46 (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107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ehberlik\Downloads\WhatsApp Image 2023-04-28 at 13.43.3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12776"/>
            <a:ext cx="9144000" cy="5445224"/>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9394" y="22995"/>
            <a:ext cx="9143998" cy="1446550"/>
          </a:xfrm>
          <a:prstGeom prst="rect">
            <a:avLst/>
          </a:prstGeom>
          <a:noFill/>
        </p:spPr>
        <p:txBody>
          <a:bodyPr wrap="square" rtlCol="0">
            <a:spAutoFit/>
          </a:bodyPr>
          <a:lstStyle/>
          <a:p>
            <a:pPr algn="ctr"/>
            <a:r>
              <a:rPr lang="tr-TR" sz="3200" dirty="0" smtClean="0"/>
              <a:t>ERKEK FUTBOL TAKIMI</a:t>
            </a:r>
          </a:p>
          <a:p>
            <a:pPr algn="ctr"/>
            <a:r>
              <a:rPr lang="tr-TR" sz="2800" dirty="0" smtClean="0"/>
              <a:t>2022-2023 MERSİN İL ŞAMPİYONU</a:t>
            </a:r>
          </a:p>
          <a:p>
            <a:pPr algn="ctr"/>
            <a:r>
              <a:rPr lang="tr-TR" sz="2800" dirty="0" smtClean="0"/>
              <a:t>TÜRKİYE YARI FİNALLERİNDE DEVAM EDİYOR</a:t>
            </a:r>
            <a:endParaRPr lang="tr-TR" sz="2800" dirty="0"/>
          </a:p>
        </p:txBody>
      </p:sp>
    </p:spTree>
    <p:extLst>
      <p:ext uri="{BB962C8B-B14F-4D97-AF65-F5344CB8AC3E}">
        <p14:creationId xmlns:p14="http://schemas.microsoft.com/office/powerpoint/2010/main" val="1927729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ehberlik\Downloads\WhatsApp Image 2023-04-28 at 13.43.53.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6792"/>
            <a:ext cx="9144000" cy="5301208"/>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0" y="260648"/>
            <a:ext cx="9144000" cy="1077218"/>
          </a:xfrm>
          <a:prstGeom prst="rect">
            <a:avLst/>
          </a:prstGeom>
          <a:noFill/>
        </p:spPr>
        <p:txBody>
          <a:bodyPr wrap="square" rtlCol="0">
            <a:spAutoFit/>
          </a:bodyPr>
          <a:lstStyle/>
          <a:p>
            <a:pPr algn="ctr"/>
            <a:r>
              <a:rPr lang="tr-TR" sz="3200" dirty="0" smtClean="0"/>
              <a:t>KIZ FUTBOL TAKIMI</a:t>
            </a:r>
          </a:p>
          <a:p>
            <a:pPr algn="ctr"/>
            <a:r>
              <a:rPr lang="tr-TR" sz="3200" dirty="0" smtClean="0"/>
              <a:t>2022-2023 MERSİN İL ŞAMPİYONU</a:t>
            </a:r>
            <a:endParaRPr lang="tr-TR" sz="3200" dirty="0"/>
          </a:p>
        </p:txBody>
      </p:sp>
    </p:spTree>
    <p:extLst>
      <p:ext uri="{BB962C8B-B14F-4D97-AF65-F5344CB8AC3E}">
        <p14:creationId xmlns:p14="http://schemas.microsoft.com/office/powerpoint/2010/main" val="3030303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Rehberlik\Downloads\WhatsApp Image 2023-04-28 at 13.44.08.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708"/>
            <a:ext cx="9144000" cy="5057292"/>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25189" y="397880"/>
            <a:ext cx="9144000" cy="954107"/>
          </a:xfrm>
          <a:prstGeom prst="rect">
            <a:avLst/>
          </a:prstGeom>
          <a:noFill/>
        </p:spPr>
        <p:txBody>
          <a:bodyPr wrap="square" rtlCol="0">
            <a:spAutoFit/>
          </a:bodyPr>
          <a:lstStyle/>
          <a:p>
            <a:pPr algn="ctr"/>
            <a:r>
              <a:rPr lang="tr-TR" sz="2800" dirty="0" smtClean="0"/>
              <a:t>KIZ HENTBOL TAKIMI</a:t>
            </a:r>
          </a:p>
          <a:p>
            <a:pPr algn="ctr"/>
            <a:r>
              <a:rPr lang="tr-TR" sz="2800" dirty="0" smtClean="0"/>
              <a:t>2022-2023 MERSİN İKİNCİSİ</a:t>
            </a:r>
            <a:endParaRPr lang="tr-TR" sz="2800" dirty="0"/>
          </a:p>
        </p:txBody>
      </p:sp>
    </p:spTree>
    <p:extLst>
      <p:ext uri="{BB962C8B-B14F-4D97-AF65-F5344CB8AC3E}">
        <p14:creationId xmlns:p14="http://schemas.microsoft.com/office/powerpoint/2010/main" val="2636421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8194" name="Picture 2" descr="D:\gürkan belgeler\spor lisesi\slayt tanıtım\Yeni klasör (2)\ICO_26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403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circle(in)">
                                      <p:cBhvr>
                                        <p:cTn id="7" dur="3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Rehberlik\Downloads\WhatsApp Image 2023-04-28 at 13.44.07.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3506"/>
            <a:ext cx="9144000" cy="5502524"/>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14659" y="18298"/>
            <a:ext cx="9144000" cy="1384995"/>
          </a:xfrm>
          <a:prstGeom prst="rect">
            <a:avLst/>
          </a:prstGeom>
          <a:noFill/>
        </p:spPr>
        <p:txBody>
          <a:bodyPr wrap="square" rtlCol="0">
            <a:spAutoFit/>
          </a:bodyPr>
          <a:lstStyle/>
          <a:p>
            <a:pPr algn="ctr"/>
            <a:r>
              <a:rPr lang="tr-TR" sz="2800" dirty="0" smtClean="0"/>
              <a:t>KIZ FUTSAL TAKIMI</a:t>
            </a:r>
          </a:p>
          <a:p>
            <a:pPr algn="ctr"/>
            <a:r>
              <a:rPr lang="tr-TR" sz="2800" dirty="0" smtClean="0"/>
              <a:t>2022-2023 MERSİN ŞAMPİYONU</a:t>
            </a:r>
          </a:p>
          <a:p>
            <a:pPr algn="ctr"/>
            <a:r>
              <a:rPr lang="tr-TR" sz="2800" dirty="0" smtClean="0"/>
              <a:t>TÜRKİYE YARI FİNALLERİ MAÇLARI DEVAM EDİYOR</a:t>
            </a:r>
            <a:endParaRPr lang="tr-TR" sz="2800" dirty="0"/>
          </a:p>
        </p:txBody>
      </p:sp>
    </p:spTree>
    <p:extLst>
      <p:ext uri="{BB962C8B-B14F-4D97-AF65-F5344CB8AC3E}">
        <p14:creationId xmlns:p14="http://schemas.microsoft.com/office/powerpoint/2010/main" val="2718943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Rehberlik\Downloads\WhatsApp Image 2023-04-28 at 13.44.10.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2817"/>
            <a:ext cx="9144000" cy="5064574"/>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17007" y="350726"/>
            <a:ext cx="9144000" cy="954107"/>
          </a:xfrm>
          <a:prstGeom prst="rect">
            <a:avLst/>
          </a:prstGeom>
          <a:noFill/>
        </p:spPr>
        <p:txBody>
          <a:bodyPr wrap="square" rtlCol="0">
            <a:spAutoFit/>
          </a:bodyPr>
          <a:lstStyle/>
          <a:p>
            <a:pPr algn="ctr"/>
            <a:r>
              <a:rPr lang="tr-TR" sz="2800" dirty="0" smtClean="0"/>
              <a:t>ERKEK HENTBOL TAKIMI</a:t>
            </a:r>
          </a:p>
          <a:p>
            <a:pPr algn="ctr"/>
            <a:r>
              <a:rPr lang="tr-TR" sz="2800" dirty="0" smtClean="0"/>
              <a:t>2022-2023 MERSİN ŞAMPİYONU</a:t>
            </a:r>
            <a:endParaRPr lang="tr-TR" sz="2800" dirty="0"/>
          </a:p>
        </p:txBody>
      </p:sp>
    </p:spTree>
    <p:extLst>
      <p:ext uri="{BB962C8B-B14F-4D97-AF65-F5344CB8AC3E}">
        <p14:creationId xmlns:p14="http://schemas.microsoft.com/office/powerpoint/2010/main" val="3901278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Rehberlik\Downloads\WhatsApp Image 2023-04-28 at 13.57.16.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2816"/>
            <a:ext cx="9144000" cy="5058173"/>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21629" y="260648"/>
            <a:ext cx="9144000" cy="954107"/>
          </a:xfrm>
          <a:prstGeom prst="rect">
            <a:avLst/>
          </a:prstGeom>
          <a:noFill/>
        </p:spPr>
        <p:txBody>
          <a:bodyPr wrap="square" rtlCol="0">
            <a:spAutoFit/>
          </a:bodyPr>
          <a:lstStyle/>
          <a:p>
            <a:pPr algn="ctr"/>
            <a:r>
              <a:rPr lang="tr-TR" sz="2800" dirty="0" smtClean="0"/>
              <a:t>ERKEK BASKETBOL TAKIMI</a:t>
            </a:r>
          </a:p>
          <a:p>
            <a:pPr algn="ctr"/>
            <a:r>
              <a:rPr lang="tr-TR" sz="2800" dirty="0" smtClean="0"/>
              <a:t>2022-2023 3X3 GENÇ ERKEK A MERSİN ŞAMPİYONU</a:t>
            </a:r>
          </a:p>
        </p:txBody>
      </p:sp>
    </p:spTree>
    <p:extLst>
      <p:ext uri="{BB962C8B-B14F-4D97-AF65-F5344CB8AC3E}">
        <p14:creationId xmlns:p14="http://schemas.microsoft.com/office/powerpoint/2010/main" val="3971264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Rehberlik\Downloads\WhatsApp Image 2023-04-28 at 14.03.54.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8800"/>
            <a:ext cx="9144000" cy="5229200"/>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0" y="332656"/>
            <a:ext cx="9144000" cy="584775"/>
          </a:xfrm>
          <a:prstGeom prst="rect">
            <a:avLst/>
          </a:prstGeom>
          <a:noFill/>
        </p:spPr>
        <p:txBody>
          <a:bodyPr wrap="square" rtlCol="0">
            <a:spAutoFit/>
          </a:bodyPr>
          <a:lstStyle/>
          <a:p>
            <a:pPr algn="ctr"/>
            <a:r>
              <a:rPr lang="tr-TR" sz="3200" dirty="0" smtClean="0"/>
              <a:t>KIZ VOLEYBOL TAKIMI</a:t>
            </a:r>
            <a:endParaRPr lang="tr-TR" sz="3200" dirty="0"/>
          </a:p>
        </p:txBody>
      </p:sp>
    </p:spTree>
    <p:extLst>
      <p:ext uri="{BB962C8B-B14F-4D97-AF65-F5344CB8AC3E}">
        <p14:creationId xmlns:p14="http://schemas.microsoft.com/office/powerpoint/2010/main" val="1793094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Masa Üstü\gelen kutusu\WhatsApp Image 2021-11-10 at 10.36.46 (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125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half" idx="1"/>
          </p:nvPr>
        </p:nvSpPr>
        <p:spPr/>
        <p:txBody>
          <a:bodyPr/>
          <a:lstStyle/>
          <a:p>
            <a:endParaRPr lang="tr-TR"/>
          </a:p>
        </p:txBody>
      </p:sp>
      <p:sp>
        <p:nvSpPr>
          <p:cNvPr id="4" name="İçerik Yer Tutucusu 3"/>
          <p:cNvSpPr>
            <a:spLocks noGrp="1"/>
          </p:cNvSpPr>
          <p:nvPr>
            <p:ph sz="half" idx="2"/>
          </p:nvPr>
        </p:nvSpPr>
        <p:spPr/>
        <p:txBody>
          <a:bodyPr/>
          <a:lstStyle/>
          <a:p>
            <a:endParaRPr lang="tr-TR"/>
          </a:p>
        </p:txBody>
      </p:sp>
      <p:pic>
        <p:nvPicPr>
          <p:cNvPr id="9218" name="Picture 2" descr="D:\gürkan belgeler\spor lisesi\slayt tanıtım\Yeni klasör (2)\ICO_26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00" y="0"/>
            <a:ext cx="9167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p:cNvSpPr txBox="1"/>
          <p:nvPr/>
        </p:nvSpPr>
        <p:spPr>
          <a:xfrm>
            <a:off x="0" y="6146140"/>
            <a:ext cx="9143999" cy="523220"/>
          </a:xfrm>
          <a:prstGeom prst="rect">
            <a:avLst/>
          </a:prstGeom>
          <a:noFill/>
        </p:spPr>
        <p:txBody>
          <a:bodyPr wrap="square" rtlCol="0">
            <a:spAutoFit/>
          </a:bodyPr>
          <a:lstStyle/>
          <a:p>
            <a:pPr algn="ctr"/>
            <a:r>
              <a:rPr lang="tr-TR" sz="2800" b="1" dirty="0" smtClean="0">
                <a:solidFill>
                  <a:srgbClr val="FFFF00"/>
                </a:solidFill>
              </a:rPr>
              <a:t>BİLİŞİM TEKNOLOJİLERİ SINIFI</a:t>
            </a:r>
            <a:endParaRPr lang="tr-TR" sz="2800" b="1" dirty="0">
              <a:solidFill>
                <a:srgbClr val="FFFF00"/>
              </a:solidFill>
            </a:endParaRPr>
          </a:p>
        </p:txBody>
      </p:sp>
    </p:spTree>
    <p:extLst>
      <p:ext uri="{BB962C8B-B14F-4D97-AF65-F5344CB8AC3E}">
        <p14:creationId xmlns:p14="http://schemas.microsoft.com/office/powerpoint/2010/main" val="3455976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pic>
        <p:nvPicPr>
          <p:cNvPr id="10" name="Resim 1" descr="IMG_20150228_08562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2994479" cy="2348880"/>
          </a:xfrm>
          <a:prstGeom prst="rect">
            <a:avLst/>
          </a:prstGeom>
          <a:noFill/>
          <a:ln>
            <a:noFill/>
          </a:ln>
        </p:spPr>
      </p:pic>
      <p:pic>
        <p:nvPicPr>
          <p:cNvPr id="5" name="Picture 4" descr="C:\Users\rehberlik\Desktop\Basari\IMG-20160315-WA00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0"/>
            <a:ext cx="3312369" cy="2348880"/>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6" descr="arif özdemir dünya şampiyonu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2" name="AutoShape 8" descr="arif özdemir dünya şampiyonu ile ilgili görsel sonuc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3" name="AutoShape 10" descr="arif özdemir dünya şampiyonu ile ilgili görsel sonucu"/>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7170"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1" y="4509120"/>
            <a:ext cx="2994479" cy="2348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192" y="4509120"/>
            <a:ext cx="2843807" cy="2348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65570" y="4509120"/>
            <a:ext cx="3334622" cy="234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00192" y="2336799"/>
            <a:ext cx="2848085" cy="2172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00193" y="0"/>
            <a:ext cx="2843807" cy="234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94479" y="2336798"/>
            <a:ext cx="3305713" cy="2172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 y="2336798"/>
            <a:ext cx="2994479" cy="2172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7626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562074"/>
          </a:xfrm>
        </p:spPr>
        <p:txBody>
          <a:bodyPr>
            <a:normAutofit fontScale="90000"/>
          </a:bodyPr>
          <a:lstStyle/>
          <a:p>
            <a:endParaRPr lang="tr-TR"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509120"/>
            <a:ext cx="3059832" cy="234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832" y="4509120"/>
            <a:ext cx="3024336" cy="234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798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4624"/>
            <a:ext cx="8229600" cy="562074"/>
          </a:xfrm>
        </p:spPr>
        <p:txBody>
          <a:bodyPr>
            <a:normAutofit fontScale="90000"/>
          </a:bodyPr>
          <a:lstStyle/>
          <a:p>
            <a:r>
              <a:rPr lang="tr-TR" sz="3200" b="1" dirty="0" smtClean="0">
                <a:solidFill>
                  <a:schemeClr val="tx1">
                    <a:lumMod val="95000"/>
                    <a:lumOff val="5000"/>
                  </a:schemeClr>
                </a:solidFill>
              </a:rPr>
              <a:t>2013-2015 COMENIUS PROJEMİZ</a:t>
            </a:r>
            <a:endParaRPr lang="tr-TR" sz="3200" b="1" dirty="0">
              <a:solidFill>
                <a:schemeClr val="tx1">
                  <a:lumMod val="95000"/>
                  <a:lumOff val="5000"/>
                </a:schemeClr>
              </a:solidFill>
            </a:endParaRPr>
          </a:p>
        </p:txBody>
      </p:sp>
      <p:sp>
        <p:nvSpPr>
          <p:cNvPr id="3" name="İçerik Yer Tutucusu 2"/>
          <p:cNvSpPr>
            <a:spLocks noGrp="1"/>
          </p:cNvSpPr>
          <p:nvPr>
            <p:ph idx="1"/>
          </p:nvPr>
        </p:nvSpPr>
        <p:spPr>
          <a:xfrm>
            <a:off x="0" y="476672"/>
            <a:ext cx="9144000" cy="6381328"/>
          </a:xfrm>
        </p:spPr>
        <p:txBody>
          <a:bodyPr>
            <a:normAutofit/>
          </a:bodyPr>
          <a:lstStyle/>
          <a:p>
            <a:pPr marL="0" indent="0">
              <a:buNone/>
            </a:pPr>
            <a:r>
              <a:rPr lang="tr-TR" sz="2000" b="1" dirty="0" smtClean="0">
                <a:solidFill>
                  <a:srgbClr val="C00000"/>
                </a:solidFill>
              </a:rPr>
              <a:t>PROJE ADI: </a:t>
            </a:r>
            <a:r>
              <a:rPr lang="tr-TR" sz="2000" b="1" dirty="0" err="1" smtClean="0">
                <a:solidFill>
                  <a:srgbClr val="C00000"/>
                </a:solidFill>
              </a:rPr>
              <a:t>Make</a:t>
            </a:r>
            <a:r>
              <a:rPr lang="tr-TR" sz="2000" b="1" dirty="0" smtClean="0">
                <a:solidFill>
                  <a:srgbClr val="C00000"/>
                </a:solidFill>
              </a:rPr>
              <a:t> </a:t>
            </a:r>
            <a:r>
              <a:rPr lang="tr-TR" sz="2000" b="1" dirty="0" err="1" smtClean="0">
                <a:solidFill>
                  <a:srgbClr val="C00000"/>
                </a:solidFill>
              </a:rPr>
              <a:t>the</a:t>
            </a:r>
            <a:r>
              <a:rPr lang="tr-TR" sz="2000" b="1" dirty="0" smtClean="0">
                <a:solidFill>
                  <a:srgbClr val="C00000"/>
                </a:solidFill>
              </a:rPr>
              <a:t> </a:t>
            </a:r>
            <a:r>
              <a:rPr lang="tr-TR" sz="2000" b="1" dirty="0" err="1" smtClean="0">
                <a:solidFill>
                  <a:srgbClr val="C00000"/>
                </a:solidFill>
              </a:rPr>
              <a:t>Most</a:t>
            </a:r>
            <a:r>
              <a:rPr lang="tr-TR" sz="2000" b="1" dirty="0" smtClean="0">
                <a:solidFill>
                  <a:srgbClr val="C00000"/>
                </a:solidFill>
              </a:rPr>
              <a:t> of it! </a:t>
            </a:r>
            <a:r>
              <a:rPr lang="tr-TR" sz="2000" b="1" dirty="0" err="1" smtClean="0">
                <a:solidFill>
                  <a:srgbClr val="C00000"/>
                </a:solidFill>
              </a:rPr>
              <a:t>Developing</a:t>
            </a:r>
            <a:r>
              <a:rPr lang="tr-TR" sz="2000" b="1" dirty="0" smtClean="0">
                <a:solidFill>
                  <a:srgbClr val="C00000"/>
                </a:solidFill>
              </a:rPr>
              <a:t> </a:t>
            </a:r>
            <a:r>
              <a:rPr lang="tr-TR" sz="2000" b="1" dirty="0" err="1" smtClean="0">
                <a:solidFill>
                  <a:srgbClr val="C00000"/>
                </a:solidFill>
              </a:rPr>
              <a:t>Working</a:t>
            </a:r>
            <a:r>
              <a:rPr lang="tr-TR" sz="2000" b="1" dirty="0" smtClean="0">
                <a:solidFill>
                  <a:srgbClr val="C00000"/>
                </a:solidFill>
              </a:rPr>
              <a:t> </a:t>
            </a:r>
            <a:r>
              <a:rPr lang="tr-TR" sz="2000" b="1" dirty="0" err="1" smtClean="0">
                <a:solidFill>
                  <a:srgbClr val="C00000"/>
                </a:solidFill>
              </a:rPr>
              <a:t>Skills</a:t>
            </a:r>
            <a:r>
              <a:rPr lang="tr-TR" sz="2000" b="1" dirty="0" smtClean="0">
                <a:solidFill>
                  <a:srgbClr val="C00000"/>
                </a:solidFill>
              </a:rPr>
              <a:t> </a:t>
            </a:r>
            <a:r>
              <a:rPr lang="tr-TR" sz="2000" b="1" dirty="0" err="1" smtClean="0">
                <a:solidFill>
                  <a:srgbClr val="C00000"/>
                </a:solidFill>
              </a:rPr>
              <a:t>and</a:t>
            </a:r>
            <a:r>
              <a:rPr lang="tr-TR" sz="2000" b="1" dirty="0" smtClean="0">
                <a:solidFill>
                  <a:srgbClr val="C00000"/>
                </a:solidFill>
              </a:rPr>
              <a:t> </a:t>
            </a:r>
            <a:r>
              <a:rPr lang="tr-TR" sz="2000" b="1" dirty="0" err="1" smtClean="0">
                <a:solidFill>
                  <a:srgbClr val="C00000"/>
                </a:solidFill>
              </a:rPr>
              <a:t>Enterpreneurship</a:t>
            </a:r>
            <a:r>
              <a:rPr lang="tr-TR" sz="2000" b="1" dirty="0" smtClean="0">
                <a:solidFill>
                  <a:srgbClr val="C00000"/>
                </a:solidFill>
              </a:rPr>
              <a:t> </a:t>
            </a:r>
            <a:r>
              <a:rPr lang="tr-TR" sz="2000" b="1" dirty="0" err="1" smtClean="0">
                <a:solidFill>
                  <a:srgbClr val="C00000"/>
                </a:solidFill>
              </a:rPr>
              <a:t>by</a:t>
            </a:r>
            <a:r>
              <a:rPr lang="tr-TR" sz="2000" b="1" dirty="0" smtClean="0">
                <a:solidFill>
                  <a:srgbClr val="C00000"/>
                </a:solidFill>
              </a:rPr>
              <a:t> </a:t>
            </a:r>
            <a:r>
              <a:rPr lang="tr-TR" sz="2000" b="1" dirty="0" err="1" smtClean="0">
                <a:solidFill>
                  <a:srgbClr val="C00000"/>
                </a:solidFill>
              </a:rPr>
              <a:t>creating</a:t>
            </a:r>
            <a:r>
              <a:rPr lang="tr-TR" sz="2000" b="1" dirty="0" smtClean="0">
                <a:solidFill>
                  <a:srgbClr val="C00000"/>
                </a:solidFill>
              </a:rPr>
              <a:t> a </a:t>
            </a:r>
            <a:r>
              <a:rPr lang="tr-TR" sz="2000" b="1" dirty="0" err="1" smtClean="0">
                <a:solidFill>
                  <a:srgbClr val="C00000"/>
                </a:solidFill>
              </a:rPr>
              <a:t>European</a:t>
            </a:r>
            <a:r>
              <a:rPr lang="tr-TR" sz="2000" b="1" dirty="0" smtClean="0">
                <a:solidFill>
                  <a:srgbClr val="C00000"/>
                </a:solidFill>
              </a:rPr>
              <a:t> </a:t>
            </a:r>
            <a:r>
              <a:rPr lang="tr-TR" sz="2000" b="1" dirty="0" err="1" smtClean="0">
                <a:solidFill>
                  <a:srgbClr val="C00000"/>
                </a:solidFill>
              </a:rPr>
              <a:t>Job</a:t>
            </a:r>
            <a:r>
              <a:rPr lang="tr-TR" sz="2000" b="1" dirty="0" smtClean="0">
                <a:solidFill>
                  <a:srgbClr val="C00000"/>
                </a:solidFill>
              </a:rPr>
              <a:t> Center </a:t>
            </a:r>
            <a:r>
              <a:rPr lang="tr-TR" sz="2000" b="1" dirty="0" err="1" smtClean="0">
                <a:solidFill>
                  <a:srgbClr val="C00000"/>
                </a:solidFill>
              </a:rPr>
              <a:t>for</a:t>
            </a:r>
            <a:r>
              <a:rPr lang="tr-TR" sz="2000" b="1" dirty="0" smtClean="0">
                <a:solidFill>
                  <a:srgbClr val="C00000"/>
                </a:solidFill>
              </a:rPr>
              <a:t> </a:t>
            </a:r>
            <a:r>
              <a:rPr lang="tr-TR" sz="2000" b="1" dirty="0" err="1" smtClean="0">
                <a:solidFill>
                  <a:srgbClr val="C00000"/>
                </a:solidFill>
              </a:rPr>
              <a:t>Young</a:t>
            </a:r>
            <a:r>
              <a:rPr lang="tr-TR" sz="2000" b="1" dirty="0" smtClean="0">
                <a:solidFill>
                  <a:srgbClr val="C00000"/>
                </a:solidFill>
              </a:rPr>
              <a:t> People</a:t>
            </a:r>
          </a:p>
          <a:p>
            <a:pPr marL="0" indent="0">
              <a:buNone/>
            </a:pPr>
            <a:endParaRPr lang="tr-TR" sz="2000" b="1" dirty="0">
              <a:solidFill>
                <a:srgbClr val="C00000"/>
              </a:solidFill>
            </a:endParaRPr>
          </a:p>
          <a:p>
            <a:pPr marL="0" indent="0">
              <a:buNone/>
            </a:pPr>
            <a:endParaRPr lang="tr-TR" sz="2000" b="1" dirty="0" smtClean="0">
              <a:solidFill>
                <a:srgbClr val="C00000"/>
              </a:solidFill>
            </a:endParaRPr>
          </a:p>
          <a:p>
            <a:pPr marL="0" indent="0">
              <a:buNone/>
            </a:pPr>
            <a:endParaRPr lang="tr-TR" sz="2000" b="1" dirty="0">
              <a:solidFill>
                <a:srgbClr val="C00000"/>
              </a:solidFill>
            </a:endParaRPr>
          </a:p>
          <a:p>
            <a:pPr marL="0" indent="0">
              <a:buNone/>
            </a:pPr>
            <a:endParaRPr lang="tr-TR" sz="2000" b="1" dirty="0" smtClean="0">
              <a:solidFill>
                <a:srgbClr val="C00000"/>
              </a:solidFill>
            </a:endParaRPr>
          </a:p>
          <a:p>
            <a:pPr marL="0" indent="0">
              <a:buNone/>
            </a:pPr>
            <a:endParaRPr lang="tr-TR" sz="2000" b="1" dirty="0">
              <a:solidFill>
                <a:srgbClr val="C00000"/>
              </a:solidFill>
            </a:endParaRPr>
          </a:p>
          <a:p>
            <a:pPr marL="0" indent="0">
              <a:buNone/>
            </a:pPr>
            <a:endParaRPr lang="tr-TR" sz="2000" b="1" dirty="0" smtClean="0">
              <a:solidFill>
                <a:srgbClr val="C00000"/>
              </a:solidFill>
            </a:endParaRPr>
          </a:p>
          <a:p>
            <a:pPr marL="0" indent="0">
              <a:buNone/>
            </a:pPr>
            <a:endParaRPr lang="tr-TR" sz="2000" b="1" dirty="0">
              <a:solidFill>
                <a:srgbClr val="C00000"/>
              </a:solidFill>
            </a:endParaRPr>
          </a:p>
          <a:p>
            <a:pPr marL="0" indent="0">
              <a:buNone/>
            </a:pPr>
            <a:endParaRPr lang="tr-TR" sz="2000" b="1" dirty="0" smtClean="0">
              <a:solidFill>
                <a:srgbClr val="C00000"/>
              </a:solidFill>
            </a:endParaRPr>
          </a:p>
          <a:p>
            <a:pPr marL="0" indent="0">
              <a:buNone/>
            </a:pPr>
            <a:endParaRPr lang="tr-TR" sz="2000" b="1" dirty="0">
              <a:solidFill>
                <a:srgbClr val="C00000"/>
              </a:solidFill>
            </a:endParaRPr>
          </a:p>
          <a:p>
            <a:pPr marL="0" indent="0">
              <a:buNone/>
            </a:pPr>
            <a:endParaRPr lang="tr-TR" sz="2000" b="1" dirty="0" smtClean="0">
              <a:solidFill>
                <a:srgbClr val="C00000"/>
              </a:solidFill>
            </a:endParaRPr>
          </a:p>
          <a:p>
            <a:pPr marL="0" indent="0">
              <a:buNone/>
            </a:pPr>
            <a:endParaRPr lang="tr-TR" sz="2000" b="1" dirty="0">
              <a:solidFill>
                <a:srgbClr val="C00000"/>
              </a:solidFill>
            </a:endParaRPr>
          </a:p>
          <a:p>
            <a:pPr marL="0" indent="0">
              <a:buNone/>
            </a:pPr>
            <a:endParaRPr lang="tr-TR" sz="2000" b="1" dirty="0" smtClean="0">
              <a:solidFill>
                <a:srgbClr val="C00000"/>
              </a:solidFill>
            </a:endParaRPr>
          </a:p>
          <a:p>
            <a:pPr marL="0" indent="0">
              <a:buNone/>
            </a:pPr>
            <a:endParaRPr lang="tr-TR" sz="2000" b="1" dirty="0" smtClean="0">
              <a:solidFill>
                <a:srgbClr val="C00000"/>
              </a:solidFill>
            </a:endParaRPr>
          </a:p>
          <a:p>
            <a:pPr marL="0" indent="0" algn="ctr">
              <a:buNone/>
            </a:pPr>
            <a:r>
              <a:rPr lang="tr-TR" sz="2000" b="1" u="sng" dirty="0" smtClean="0"/>
              <a:t>5 ülkenin katılımıyla proje gerçekleştirilmiştir. </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484784"/>
            <a:ext cx="4796492" cy="4056451"/>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1028733"/>
            <a:ext cx="3672408" cy="4512502"/>
          </a:xfrm>
          <a:prstGeom prst="rect">
            <a:avLst/>
          </a:prstGeom>
        </p:spPr>
      </p:pic>
    </p:spTree>
    <p:extLst>
      <p:ext uri="{BB962C8B-B14F-4D97-AF65-F5344CB8AC3E}">
        <p14:creationId xmlns:p14="http://schemas.microsoft.com/office/powerpoint/2010/main" val="3984809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animEffect transition="in" filter="wipe(down)">
                                      <p:cBhvr>
                                        <p:cTn id="27" dur="1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pPr algn="just"/>
            <a:r>
              <a:rPr lang="tr-TR" dirty="0" smtClean="0">
                <a:solidFill>
                  <a:srgbClr val="C00000"/>
                </a:solidFill>
              </a:rPr>
              <a:t/>
            </a:r>
            <a:br>
              <a:rPr lang="tr-TR" dirty="0" smtClean="0">
                <a:solidFill>
                  <a:srgbClr val="C00000"/>
                </a:solidFill>
              </a:rPr>
            </a:br>
            <a:r>
              <a:rPr lang="tr-TR" dirty="0" smtClean="0">
                <a:solidFill>
                  <a:srgbClr val="C00000"/>
                </a:solidFill>
              </a:rPr>
              <a:t/>
            </a:r>
            <a:br>
              <a:rPr lang="tr-TR" dirty="0" smtClean="0">
                <a:solidFill>
                  <a:srgbClr val="C00000"/>
                </a:solidFill>
              </a:rPr>
            </a:br>
            <a:r>
              <a:rPr lang="tr-TR" dirty="0" smtClean="0">
                <a:solidFill>
                  <a:srgbClr val="C00000"/>
                </a:solidFill>
              </a:rPr>
              <a:t>	</a:t>
            </a:r>
            <a:r>
              <a:rPr lang="tr-TR" sz="3600" b="1" dirty="0" smtClean="0"/>
              <a:t>Okulumuzun amacı, öğrencilerin Türk Millî Eğitiminin genel ve özel amaçları yanı sıra, spor alanlarında başarılı bireyler yetiştirmek ve sporla ilgili yükseköğretim programlarına hazırlanmalarını sağlamaktır.</a:t>
            </a:r>
            <a:endParaRPr lang="tr-TR" dirty="0"/>
          </a:p>
        </p:txBody>
      </p:sp>
      <p:sp>
        <p:nvSpPr>
          <p:cNvPr id="3" name="2 İçerik Yer Tutucusu"/>
          <p:cNvSpPr>
            <a:spLocks noGrp="1"/>
          </p:cNvSpPr>
          <p:nvPr>
            <p:ph idx="1"/>
          </p:nvPr>
        </p:nvSpPr>
        <p:spPr>
          <a:xfrm>
            <a:off x="251520" y="3212976"/>
            <a:ext cx="8892480" cy="3240360"/>
          </a:xfrm>
        </p:spPr>
        <p:txBody>
          <a:bodyPr>
            <a:normAutofit/>
          </a:bodyPr>
          <a:lstStyle/>
          <a:p>
            <a:pPr marL="0" indent="0">
              <a:buNone/>
            </a:pPr>
            <a:endParaRPr lang="tr-TR" dirty="0" smtClean="0"/>
          </a:p>
          <a:p>
            <a:pPr>
              <a:buNone/>
            </a:pPr>
            <a:endParaRPr lang="tr-TR"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3140969"/>
            <a:ext cx="2663834" cy="2880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362" y="3140969"/>
            <a:ext cx="2664758" cy="2880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2120" y="3140969"/>
            <a:ext cx="3096344" cy="2880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anim calcmode="lin" valueType="num">
                                      <p:cBhvr>
                                        <p:cTn id="8" dur="4000" fill="hold"/>
                                        <p:tgtEl>
                                          <p:spTgt spid="2"/>
                                        </p:tgtEl>
                                        <p:attrNameLst>
                                          <p:attrName>ppt_x</p:attrName>
                                        </p:attrNameLst>
                                      </p:cBhvr>
                                      <p:tavLst>
                                        <p:tav tm="0">
                                          <p:val>
                                            <p:strVal val="#ppt_x"/>
                                          </p:val>
                                        </p:tav>
                                        <p:tav tm="100000">
                                          <p:val>
                                            <p:strVal val="#ppt_x"/>
                                          </p:val>
                                        </p:tav>
                                      </p:tavLst>
                                    </p:anim>
                                    <p:anim calcmode="lin" valueType="num">
                                      <p:cBhvr>
                                        <p:cTn id="9" dur="4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4055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Başlık 1"/>
          <p:cNvSpPr>
            <a:spLocks noGrp="1"/>
          </p:cNvSpPr>
          <p:nvPr>
            <p:ph type="title"/>
          </p:nvPr>
        </p:nvSpPr>
        <p:spPr>
          <a:xfrm>
            <a:off x="457200" y="274638"/>
            <a:ext cx="8229600" cy="634082"/>
          </a:xfrm>
        </p:spPr>
        <p:txBody>
          <a:bodyPr>
            <a:normAutofit fontScale="90000"/>
          </a:bodyPr>
          <a:lstStyle/>
          <a:p>
            <a:r>
              <a:rPr lang="tr-TR" dirty="0" smtClean="0"/>
              <a:t>                        </a:t>
            </a:r>
            <a:r>
              <a:rPr lang="tr-TR" dirty="0" err="1" smtClean="0"/>
              <a:t>eTWİNNİG</a:t>
            </a:r>
            <a:r>
              <a:rPr lang="tr-TR" dirty="0" smtClean="0"/>
              <a:t> </a:t>
            </a:r>
            <a:r>
              <a:rPr lang="tr-TR" dirty="0"/>
              <a:t>PROJELERİMİZ</a:t>
            </a:r>
          </a:p>
        </p:txBody>
      </p:sp>
      <p:sp>
        <p:nvSpPr>
          <p:cNvPr id="3" name="İçerik Yer Tutucusu 2"/>
          <p:cNvSpPr>
            <a:spLocks noGrp="1"/>
          </p:cNvSpPr>
          <p:nvPr>
            <p:ph idx="1"/>
          </p:nvPr>
        </p:nvSpPr>
        <p:spPr>
          <a:xfrm>
            <a:off x="467544" y="908720"/>
            <a:ext cx="9577064" cy="5217443"/>
          </a:xfrm>
        </p:spPr>
        <p:txBody>
          <a:bodyPr>
            <a:normAutofit/>
          </a:bodyPr>
          <a:lstStyle/>
          <a:p>
            <a:pPr marL="0" indent="0">
              <a:buNone/>
            </a:pPr>
            <a:r>
              <a:rPr lang="tr-TR" dirty="0" smtClean="0">
                <a:solidFill>
                  <a:srgbClr val="FF0000"/>
                </a:solidFill>
              </a:rPr>
              <a:t>1)IMPROVE </a:t>
            </a:r>
            <a:r>
              <a:rPr lang="tr-TR" dirty="0">
                <a:solidFill>
                  <a:srgbClr val="FF0000"/>
                </a:solidFill>
              </a:rPr>
              <a:t>YOURSELF </a:t>
            </a:r>
            <a:r>
              <a:rPr lang="tr-TR" dirty="0" smtClean="0">
                <a:solidFill>
                  <a:srgbClr val="FF0000"/>
                </a:solidFill>
              </a:rPr>
              <a:t>WITH ARTISTIC ACTIVITIES </a:t>
            </a:r>
            <a:r>
              <a:rPr lang="tr-TR" dirty="0">
                <a:solidFill>
                  <a:srgbClr val="FF0000"/>
                </a:solidFill>
              </a:rPr>
              <a:t>AND SPORT</a:t>
            </a:r>
          </a:p>
          <a:p>
            <a:pPr marL="0" indent="0">
              <a:buNone/>
            </a:pPr>
            <a:endParaRPr lang="tr-TR" dirty="0">
              <a:solidFill>
                <a:srgbClr val="FF0000"/>
              </a:solidFill>
            </a:endParaRPr>
          </a:p>
          <a:p>
            <a:pPr marL="0" indent="0">
              <a:buNone/>
            </a:pPr>
            <a:r>
              <a:rPr lang="tr-TR" dirty="0">
                <a:solidFill>
                  <a:srgbClr val="FF0000"/>
                </a:solidFill>
              </a:rPr>
              <a:t>2)ENGELSİZ </a:t>
            </a:r>
            <a:r>
              <a:rPr lang="tr-TR" dirty="0" smtClean="0">
                <a:solidFill>
                  <a:srgbClr val="FF0000"/>
                </a:solidFill>
              </a:rPr>
              <a:t>ENGELLİ  </a:t>
            </a:r>
            <a:r>
              <a:rPr lang="tr-TR" dirty="0">
                <a:solidFill>
                  <a:srgbClr val="FF0000"/>
                </a:solidFill>
              </a:rPr>
              <a:t>- WITHOUT BARRIERS WITH DISABILITIES</a:t>
            </a:r>
          </a:p>
          <a:p>
            <a:pPr marL="0" indent="0">
              <a:buNone/>
            </a:pPr>
            <a:endParaRPr lang="tr-TR" dirty="0">
              <a:solidFill>
                <a:srgbClr val="FF0000"/>
              </a:solidFill>
            </a:endParaRPr>
          </a:p>
          <a:p>
            <a:pPr marL="0" indent="0">
              <a:buNone/>
            </a:pPr>
            <a:r>
              <a:rPr lang="tr-TR" dirty="0" smtClean="0">
                <a:solidFill>
                  <a:srgbClr val="FF0000"/>
                </a:solidFill>
              </a:rPr>
              <a:t>3</a:t>
            </a:r>
            <a:r>
              <a:rPr lang="tr-TR" dirty="0">
                <a:solidFill>
                  <a:srgbClr val="FF0000"/>
                </a:solidFill>
              </a:rPr>
              <a:t>) BAYRAM </a:t>
            </a:r>
            <a:r>
              <a:rPr lang="tr-TR" dirty="0" smtClean="0">
                <a:solidFill>
                  <a:srgbClr val="FF0000"/>
                </a:solidFill>
              </a:rPr>
              <a:t>GELENEKLERİMİZ</a:t>
            </a:r>
          </a:p>
          <a:p>
            <a:pPr marL="0" indent="0">
              <a:buNone/>
            </a:pPr>
            <a:endParaRPr lang="tr-TR" dirty="0"/>
          </a:p>
          <a:p>
            <a:pPr marL="0" indent="0" algn="just">
              <a:buNone/>
            </a:pPr>
            <a:r>
              <a:rPr lang="tr-TR" sz="3600" b="1" dirty="0" smtClean="0">
                <a:solidFill>
                  <a:srgbClr val="C00000"/>
                </a:solidFill>
              </a:rPr>
              <a:t>Okulumuz ayrıca ulusal kalite etiketine sahiptir</a:t>
            </a:r>
            <a:r>
              <a:rPr lang="tr-TR" b="1" dirty="0" smtClean="0">
                <a:solidFill>
                  <a:srgbClr val="C00000"/>
                </a:solidFill>
              </a:rPr>
              <a:t>. </a:t>
            </a:r>
            <a:endParaRPr lang="tr-TR" b="1" dirty="0">
              <a:solidFill>
                <a:srgbClr val="C00000"/>
              </a:solidFill>
            </a:endParaRPr>
          </a:p>
        </p:txBody>
      </p:sp>
    </p:spTree>
    <p:extLst>
      <p:ext uri="{BB962C8B-B14F-4D97-AF65-F5344CB8AC3E}">
        <p14:creationId xmlns:p14="http://schemas.microsoft.com/office/powerpoint/2010/main" val="3474906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b="1" dirty="0" smtClean="0"/>
              <a:t>		ORTAÖĞRETİM SONRASI </a:t>
            </a:r>
            <a:br>
              <a:rPr lang="tr-TR" b="1" dirty="0" smtClean="0"/>
            </a:br>
            <a:r>
              <a:rPr lang="tr-TR" b="1" dirty="0" smtClean="0"/>
              <a:t>		KARİYER OLANAKLARI</a:t>
            </a:r>
            <a:endParaRPr lang="tr-TR" b="1" dirty="0"/>
          </a:p>
        </p:txBody>
      </p:sp>
      <p:sp>
        <p:nvSpPr>
          <p:cNvPr id="3" name="2 İçerik Yer Tutucusu"/>
          <p:cNvSpPr>
            <a:spLocks noGrp="1"/>
          </p:cNvSpPr>
          <p:nvPr>
            <p:ph idx="1"/>
          </p:nvPr>
        </p:nvSpPr>
        <p:spPr>
          <a:xfrm>
            <a:off x="251520" y="1412776"/>
            <a:ext cx="8712968" cy="5445224"/>
          </a:xfrm>
        </p:spPr>
        <p:txBody>
          <a:bodyPr>
            <a:normAutofit/>
          </a:bodyPr>
          <a:lstStyle/>
          <a:p>
            <a:pPr algn="just">
              <a:buNone/>
            </a:pPr>
            <a:r>
              <a:rPr lang="tr-TR" dirty="0" smtClean="0"/>
              <a:t>		</a:t>
            </a:r>
            <a:r>
              <a:rPr lang="tr-TR" sz="2800" b="1" dirty="0" smtClean="0">
                <a:solidFill>
                  <a:srgbClr val="C00000"/>
                </a:solidFill>
                <a:latin typeface="Times New Roman" pitchFamily="18" charset="0"/>
                <a:cs typeface="Times New Roman" pitchFamily="18" charset="0"/>
              </a:rPr>
              <a:t>Öğrencilerimiz </a:t>
            </a:r>
            <a:r>
              <a:rPr lang="tr-TR" sz="2800" b="1" dirty="0" smtClean="0">
                <a:solidFill>
                  <a:srgbClr val="C00000"/>
                </a:solidFill>
                <a:latin typeface="Times New Roman" pitchFamily="18" charset="0"/>
                <a:cs typeface="Times New Roman" pitchFamily="18" charset="0"/>
              </a:rPr>
              <a:t>YKS </a:t>
            </a:r>
            <a:r>
              <a:rPr lang="tr-TR" sz="2800" b="1" dirty="0" smtClean="0">
                <a:solidFill>
                  <a:srgbClr val="C00000"/>
                </a:solidFill>
                <a:latin typeface="Times New Roman" pitchFamily="18" charset="0"/>
                <a:cs typeface="Times New Roman" pitchFamily="18" charset="0"/>
              </a:rPr>
              <a:t>sonuçları ile başvurdukları üniversitelerin Beden Eğitimi ve Spor Yüksekokul’larında yer alan,</a:t>
            </a:r>
          </a:p>
          <a:p>
            <a:pPr algn="just">
              <a:buNone/>
            </a:pPr>
            <a:endParaRPr lang="tr-TR" sz="2800" b="1" dirty="0">
              <a:solidFill>
                <a:srgbClr val="C00000"/>
              </a:solidFill>
              <a:latin typeface="Times New Roman" pitchFamily="18" charset="0"/>
              <a:cs typeface="Times New Roman" pitchFamily="18" charset="0"/>
            </a:endParaRPr>
          </a:p>
          <a:p>
            <a:pPr algn="just">
              <a:buNone/>
            </a:pPr>
            <a:endParaRPr lang="tr-TR" sz="2800" b="1" dirty="0" smtClean="0">
              <a:solidFill>
                <a:srgbClr val="C00000"/>
              </a:solidFill>
              <a:latin typeface="Times New Roman" pitchFamily="18" charset="0"/>
              <a:cs typeface="Times New Roman" pitchFamily="18" charset="0"/>
            </a:endParaRPr>
          </a:p>
          <a:p>
            <a:pPr algn="just">
              <a:buNone/>
            </a:pPr>
            <a:endParaRPr lang="tr-TR" sz="2800" b="1" dirty="0" smtClean="0">
              <a:solidFill>
                <a:srgbClr val="C00000"/>
              </a:solidFill>
              <a:latin typeface="Times New Roman" pitchFamily="18" charset="0"/>
              <a:cs typeface="Times New Roman" pitchFamily="18" charset="0"/>
            </a:endParaRPr>
          </a:p>
          <a:p>
            <a:pPr algn="just">
              <a:buNone/>
            </a:pPr>
            <a:r>
              <a:rPr lang="tr-TR" sz="2800" b="1" dirty="0" smtClean="0">
                <a:solidFill>
                  <a:srgbClr val="C00000"/>
                </a:solidFill>
                <a:latin typeface="Times New Roman" pitchFamily="18" charset="0"/>
                <a:cs typeface="Times New Roman" pitchFamily="18" charset="0"/>
              </a:rPr>
              <a:t>	</a:t>
            </a:r>
          </a:p>
          <a:p>
            <a:pPr algn="just">
              <a:buNone/>
            </a:pPr>
            <a:r>
              <a:rPr lang="tr-TR" sz="2800" b="1" dirty="0">
                <a:solidFill>
                  <a:srgbClr val="C00000"/>
                </a:solidFill>
                <a:latin typeface="Times New Roman" pitchFamily="18" charset="0"/>
                <a:cs typeface="Times New Roman" pitchFamily="18" charset="0"/>
              </a:rPr>
              <a:t>	</a:t>
            </a:r>
            <a:r>
              <a:rPr lang="tr-TR" sz="2800" b="1" dirty="0" smtClean="0">
                <a:solidFill>
                  <a:srgbClr val="C00000"/>
                </a:solidFill>
                <a:latin typeface="Times New Roman" pitchFamily="18" charset="0"/>
                <a:cs typeface="Times New Roman" pitchFamily="18" charset="0"/>
              </a:rPr>
              <a:t>	Antrenörlük Eğitimi, Beden Eğitimi ve Spor Öğretmenliği, Spor Bilimleri, Spor Yöneticiliği, Rekreasyon bölümlerini tercih edebilmektedirler. </a:t>
            </a:r>
            <a:endParaRPr lang="tr-TR" dirty="0"/>
          </a:p>
        </p:txBody>
      </p:sp>
      <p:pic>
        <p:nvPicPr>
          <p:cNvPr id="6148" name="Picture 4" descr="C:\Users\rehberlik\Desktop\Basari\P_20150505_0846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350888"/>
            <a:ext cx="1944216" cy="1008112"/>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rehberlik\Desktop\Basari\IMG_20150912_1315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588" y="3140968"/>
            <a:ext cx="7416824" cy="10253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barn(inVertical)">
                                      <p:cBhvr>
                                        <p:cTn id="7" dur="5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1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800"/>
                                  </p:stCondLst>
                                  <p:childTnLst>
                                    <p:set>
                                      <p:cBhvr>
                                        <p:cTn id="16" dur="1" fill="hold">
                                          <p:stCondLst>
                                            <p:cond delay="0"/>
                                          </p:stCondLst>
                                        </p:cTn>
                                        <p:tgtEl>
                                          <p:spTgt spid="6149"/>
                                        </p:tgtEl>
                                        <p:attrNameLst>
                                          <p:attrName>style.visibility</p:attrName>
                                        </p:attrNameLst>
                                      </p:cBhvr>
                                      <p:to>
                                        <p:strVal val="visible"/>
                                      </p:to>
                                    </p:set>
                                    <p:animEffect transition="in" filter="barn(inVertical)">
                                      <p:cBhvr>
                                        <p:cTn id="17" dur="1000"/>
                                        <p:tgtEl>
                                          <p:spTgt spid="614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220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down)">
                                      <p:cBhvr>
                                        <p:cTn id="22" dur="20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tr-TR" dirty="0"/>
              <a:t/>
            </a:r>
            <a:br>
              <a:rPr lang="tr-TR" dirty="0"/>
            </a:br>
            <a:r>
              <a:rPr lang="tr-TR" dirty="0" smtClean="0"/>
              <a:t/>
            </a:r>
            <a:br>
              <a:rPr lang="tr-TR" dirty="0" smtClean="0"/>
            </a:br>
            <a:endParaRPr lang="tr-TR" dirty="0"/>
          </a:p>
        </p:txBody>
      </p:sp>
      <p:sp>
        <p:nvSpPr>
          <p:cNvPr id="5" name="Metin Yer Tutucusu 4"/>
          <p:cNvSpPr>
            <a:spLocks noGrp="1"/>
          </p:cNvSpPr>
          <p:nvPr>
            <p:ph type="body" idx="1"/>
          </p:nvPr>
        </p:nvSpPr>
        <p:spPr>
          <a:xfrm>
            <a:off x="251520" y="188641"/>
            <a:ext cx="8243193" cy="1584175"/>
          </a:xfrm>
        </p:spPr>
        <p:txBody>
          <a:bodyPr/>
          <a:lstStyle/>
          <a:p>
            <a:pPr algn="ctr"/>
            <a:r>
              <a:rPr lang="tr-TR" dirty="0" smtClean="0">
                <a:solidFill>
                  <a:srgbClr val="C00000"/>
                </a:solidFill>
                <a:latin typeface="Arial Black" pitchFamily="34" charset="0"/>
              </a:rPr>
              <a:t>Okulumuz öğrencileri dört yıllık lise hayatında aktif spor yapmaları, derslere ilgileri ve sınava hazırlıklarına göre sınava girdikleri ilk yılda üniversitelerin BESYO bölümlerine yerleşmektedirler.</a:t>
            </a:r>
            <a:endParaRPr lang="tr-TR" dirty="0">
              <a:solidFill>
                <a:srgbClr val="C00000"/>
              </a:solidFill>
              <a:latin typeface="Arial Black" pitchFamily="34" charset="0"/>
            </a:endParaRPr>
          </a:p>
        </p:txBody>
      </p:sp>
      <p:pic>
        <p:nvPicPr>
          <p:cNvPr id="4" name="İçerik Yer Tutucusu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95536" y="2276872"/>
            <a:ext cx="8229413" cy="3384376"/>
          </a:xfrm>
        </p:spPr>
      </p:pic>
    </p:spTree>
    <p:extLst>
      <p:ext uri="{BB962C8B-B14F-4D97-AF65-F5344CB8AC3E}">
        <p14:creationId xmlns:p14="http://schemas.microsoft.com/office/powerpoint/2010/main" val="864369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3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idx="1"/>
          </p:nvPr>
        </p:nvSpPr>
        <p:spPr>
          <a:xfrm>
            <a:off x="683568" y="1124744"/>
            <a:ext cx="7772400" cy="1500187"/>
          </a:xfrm>
        </p:spPr>
        <p:txBody>
          <a:bodyPr>
            <a:noAutofit/>
          </a:bodyPr>
          <a:lstStyle/>
          <a:p>
            <a:r>
              <a:rPr lang="tr-TR" sz="2400" dirty="0">
                <a:solidFill>
                  <a:schemeClr val="tx1"/>
                </a:solidFill>
              </a:rPr>
              <a:t>Spor Lisesi mezunları, spor tesisi yöneticisi, kulüp yöneticisi gibi unvanlarda çalışabilirler. Ayrıca 18 Nisan 2019 tarihinde Millî Eğitim Bakanlığı ile Gençlik ve Spor Bakanlığı arasında yapılan iş birliği kapsamında spor lisesi mezunlarına </a:t>
            </a:r>
            <a:r>
              <a:rPr lang="tr-TR" sz="2400" b="1" u="sng" dirty="0">
                <a:solidFill>
                  <a:schemeClr val="tx1"/>
                </a:solidFill>
              </a:rPr>
              <a:t>1´inci kademe antrenörlük (yardımcı antrenör) </a:t>
            </a:r>
            <a:r>
              <a:rPr lang="tr-TR" sz="2400" dirty="0">
                <a:solidFill>
                  <a:schemeClr val="tx1"/>
                </a:solidFill>
              </a:rPr>
              <a:t>belgesi verilmesi kararlaştırılmıştır.</a:t>
            </a:r>
          </a:p>
        </p:txBody>
      </p:sp>
      <p:pic>
        <p:nvPicPr>
          <p:cNvPr id="5" name="Resim 4" descr="http://seyitatessporlisesi.com/wp-content/uploads/2020/06/shutterstock_1071589835.jpg"/>
          <p:cNvPicPr/>
          <p:nvPr/>
        </p:nvPicPr>
        <p:blipFill>
          <a:blip r:embed="rId2">
            <a:extLst>
              <a:ext uri="{28A0092B-C50C-407E-A947-70E740481C1C}">
                <a14:useLocalDpi xmlns:a14="http://schemas.microsoft.com/office/drawing/2010/main" val="0"/>
              </a:ext>
            </a:extLst>
          </a:blip>
          <a:srcRect/>
          <a:stretch>
            <a:fillRect/>
          </a:stretch>
        </p:blipFill>
        <p:spPr bwMode="auto">
          <a:xfrm>
            <a:off x="827584" y="3140968"/>
            <a:ext cx="7344816" cy="3096344"/>
          </a:xfrm>
          <a:prstGeom prst="rect">
            <a:avLst/>
          </a:prstGeom>
          <a:noFill/>
          <a:ln>
            <a:noFill/>
          </a:ln>
        </p:spPr>
      </p:pic>
    </p:spTree>
    <p:extLst>
      <p:ext uri="{BB962C8B-B14F-4D97-AF65-F5344CB8AC3E}">
        <p14:creationId xmlns:p14="http://schemas.microsoft.com/office/powerpoint/2010/main" val="3623542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332656"/>
            <a:ext cx="8229600" cy="5793507"/>
          </a:xfrm>
        </p:spPr>
        <p:txBody>
          <a:bodyPr>
            <a:normAutofit/>
          </a:bodyPr>
          <a:lstStyle/>
          <a:p>
            <a:pPr>
              <a:buNone/>
            </a:pPr>
            <a:r>
              <a:rPr lang="tr-TR" dirty="0" smtClean="0"/>
              <a:t> </a:t>
            </a:r>
          </a:p>
          <a:p>
            <a:pPr marL="514350" indent="-514350" algn="ctr">
              <a:buNone/>
            </a:pPr>
            <a:r>
              <a:rPr lang="tr-TR" u="sng" dirty="0" smtClean="0">
                <a:latin typeface="Arial Black" pitchFamily="34" charset="0"/>
              </a:rPr>
              <a:t>Yetenek Sınavına Başvuru Süreci </a:t>
            </a:r>
            <a:endParaRPr lang="tr-TR" u="sng" dirty="0" smtClean="0">
              <a:latin typeface="Arial Black" pitchFamily="34" charset="0"/>
            </a:endParaRPr>
          </a:p>
          <a:p>
            <a:pPr marL="0" indent="0">
              <a:buNone/>
            </a:pPr>
            <a:endParaRPr lang="tr-TR" u="sng" dirty="0" smtClean="0"/>
          </a:p>
          <a:p>
            <a:pPr marL="514350" indent="-514350">
              <a:buAutoNum type="arabicParenR"/>
            </a:pPr>
            <a:r>
              <a:rPr lang="tr-TR" b="1" u="sng" dirty="0" smtClean="0"/>
              <a:t>Ön kayıt</a:t>
            </a:r>
            <a:r>
              <a:rPr lang="tr-TR" b="1" u="sng" dirty="0" smtClean="0"/>
              <a:t>lar</a:t>
            </a:r>
            <a:r>
              <a:rPr lang="tr-TR" dirty="0" smtClean="0"/>
              <a:t>;</a:t>
            </a:r>
            <a:r>
              <a:rPr lang="tr-TR" dirty="0" smtClean="0"/>
              <a:t> Milli eğitime bağlı okullardaki eğitim-öğretim faaliyetlerinin bitimiyle </a:t>
            </a:r>
            <a:r>
              <a:rPr lang="tr-TR" dirty="0" smtClean="0"/>
              <a:t>başlar </a:t>
            </a:r>
            <a:r>
              <a:rPr lang="tr-TR" dirty="0"/>
              <a:t>ve </a:t>
            </a:r>
            <a:r>
              <a:rPr lang="tr-TR" dirty="0">
                <a:hlinkClick r:id="rId2"/>
              </a:rPr>
              <a:t>https://mersinsporlisesi.meb.k12.tr</a:t>
            </a:r>
            <a:r>
              <a:rPr lang="tr-TR" dirty="0" smtClean="0">
                <a:hlinkClick r:id="rId2"/>
              </a:rPr>
              <a:t>/</a:t>
            </a:r>
            <a:r>
              <a:rPr lang="tr-TR" dirty="0" smtClean="0"/>
              <a:t>  adresinden duyurulur.</a:t>
            </a:r>
            <a:r>
              <a:rPr lang="tr-TR" dirty="0" smtClean="0"/>
              <a:t> </a:t>
            </a:r>
          </a:p>
          <a:p>
            <a:pPr marL="514350" indent="-514350">
              <a:buAutoNum type="arabicParenR"/>
            </a:pPr>
            <a:r>
              <a:rPr lang="tr-TR" b="1" u="sng" dirty="0" smtClean="0"/>
              <a:t>Sınav;</a:t>
            </a:r>
            <a:r>
              <a:rPr lang="tr-TR" b="1" dirty="0" smtClean="0"/>
              <a:t> </a:t>
            </a:r>
            <a:r>
              <a:rPr lang="tr-TR" dirty="0" smtClean="0"/>
              <a:t>Temmuz </a:t>
            </a:r>
            <a:r>
              <a:rPr lang="tr-TR" dirty="0" smtClean="0"/>
              <a:t>ayı ilk haftası itibariyle yapılır ve yapılan </a:t>
            </a:r>
            <a:r>
              <a:rPr lang="tr-TR" dirty="0" smtClean="0"/>
              <a:t>yetenek sınavında başarılı olanlar </a:t>
            </a:r>
            <a:r>
              <a:rPr lang="tr-TR" dirty="0" smtClean="0"/>
              <a:t>okula kesin kayıt </a:t>
            </a:r>
            <a:r>
              <a:rPr lang="tr-TR" dirty="0" smtClean="0"/>
              <a:t>hakkını kazanırlar</a:t>
            </a:r>
            <a:r>
              <a:rPr lang="tr-TR" dirty="0"/>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1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1500"/>
                                        <p:tgtEl>
                                          <p:spTgt spid="3">
                                            <p:txEl>
                                              <p:pRg st="1" end="1"/>
                                            </p:txEl>
                                          </p:spTgt>
                                        </p:tgtEl>
                                      </p:cBhvr>
                                    </p:animEffect>
                                  </p:childTnLst>
                                </p:cTn>
                              </p:par>
                            </p:childTnLst>
                          </p:cTn>
                        </p:par>
                        <p:par>
                          <p:cTn id="13" fill="hold">
                            <p:stCondLst>
                              <p:cond delay="1500"/>
                            </p:stCondLst>
                            <p:childTnLst>
                              <p:par>
                                <p:cTn id="14" presetID="22" presetClass="entr" presetSubtype="4" fill="hold" grpId="0"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1500"/>
                                        <p:tgtEl>
                                          <p:spTgt spid="3">
                                            <p:txEl>
                                              <p:pRg st="3" end="3"/>
                                            </p:txEl>
                                          </p:spTgt>
                                        </p:tgtEl>
                                      </p:cBhvr>
                                    </p:animEffect>
                                  </p:childTnLst>
                                </p:cTn>
                              </p:par>
                            </p:childTnLst>
                          </p:cTn>
                        </p:par>
                        <p:par>
                          <p:cTn id="17" fill="hold">
                            <p:stCondLst>
                              <p:cond delay="3000"/>
                            </p:stCondLst>
                            <p:childTnLst>
                              <p:par>
                                <p:cTn id="18" presetID="22" presetClass="entr" presetSubtype="4" fill="hold" grpId="0" nodeType="after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wipe(down)">
                                      <p:cBhvr>
                                        <p:cTn id="20" dur="1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395536" y="332656"/>
            <a:ext cx="8229600" cy="6048672"/>
          </a:xfrm>
        </p:spPr>
        <p:txBody>
          <a:bodyPr>
            <a:normAutofit fontScale="85000" lnSpcReduction="10000"/>
          </a:bodyPr>
          <a:lstStyle/>
          <a:p>
            <a:pPr algn="ctr">
              <a:buNone/>
            </a:pPr>
            <a:r>
              <a:rPr lang="tr-TR" b="1" dirty="0" smtClean="0"/>
              <a:t>YETENEK SINAVINDA UYGULANACAK TESTLER</a:t>
            </a:r>
          </a:p>
          <a:p>
            <a:pPr>
              <a:buNone/>
            </a:pPr>
            <a:endParaRPr lang="tr-TR" b="1" dirty="0" smtClean="0"/>
          </a:p>
          <a:p>
            <a:pPr>
              <a:buNone/>
            </a:pPr>
            <a:r>
              <a:rPr lang="tr-TR" b="1" dirty="0" smtClean="0">
                <a:solidFill>
                  <a:srgbClr val="C00000"/>
                </a:solidFill>
              </a:rPr>
              <a:t>A.KOORDİNASYON </a:t>
            </a:r>
          </a:p>
          <a:p>
            <a:pPr>
              <a:buNone/>
            </a:pPr>
            <a:r>
              <a:rPr lang="tr-TR" b="1" dirty="0" smtClean="0">
                <a:solidFill>
                  <a:srgbClr val="C00000"/>
                </a:solidFill>
              </a:rPr>
              <a:t>B.DAYANIKLILIK (20 METRE MEKİK TESTİ) </a:t>
            </a:r>
          </a:p>
          <a:p>
            <a:pPr>
              <a:buNone/>
            </a:pPr>
            <a:r>
              <a:rPr lang="tr-TR" b="1" dirty="0" smtClean="0">
                <a:solidFill>
                  <a:srgbClr val="C00000"/>
                </a:solidFill>
              </a:rPr>
              <a:t>C.KUVVET (DURARAK UZUN ATLAMA) </a:t>
            </a:r>
          </a:p>
          <a:p>
            <a:pPr>
              <a:buNone/>
            </a:pPr>
            <a:r>
              <a:rPr lang="tr-TR" b="1" dirty="0" smtClean="0">
                <a:solidFill>
                  <a:srgbClr val="C00000"/>
                </a:solidFill>
              </a:rPr>
              <a:t>D.RİTİM </a:t>
            </a:r>
          </a:p>
          <a:p>
            <a:pPr>
              <a:buNone/>
            </a:pPr>
            <a:r>
              <a:rPr lang="tr-TR" b="1" dirty="0" smtClean="0"/>
              <a:t>	</a:t>
            </a:r>
            <a:r>
              <a:rPr lang="tr-TR" b="1" dirty="0"/>
              <a:t>	</a:t>
            </a:r>
            <a:r>
              <a:rPr lang="tr-TR" b="1" dirty="0" smtClean="0"/>
              <a:t>	BU TESTLERLE BERABER SPORCU ÖZGEÇMİŞİNDEN ALINAN PUANLARIN TOPLAMI EN AZ </a:t>
            </a:r>
            <a:r>
              <a:rPr lang="tr-TR" b="1" dirty="0" smtClean="0">
                <a:solidFill>
                  <a:srgbClr val="C00000"/>
                </a:solidFill>
              </a:rPr>
              <a:t>50</a:t>
            </a:r>
            <a:r>
              <a:rPr lang="tr-TR" b="1" dirty="0" smtClean="0"/>
              <a:t> OLMAK ZORUNDADIR. </a:t>
            </a:r>
          </a:p>
          <a:p>
            <a:pPr algn="just">
              <a:buNone/>
            </a:pPr>
            <a:r>
              <a:rPr lang="tr-TR" b="1" dirty="0" smtClean="0"/>
              <a:t>		TESTLERDEN 50 PUANI ALMAYAN ADAYLAR DİPLOMA PUANLARI EKLENDİĞİNDE 50 PUANI GEÇSELER BİLE SINAVI KAZANMIŞ OLMAZLAR. </a:t>
            </a:r>
            <a:endParaRPr lang="tr-TR" b="1" dirty="0" smtClean="0"/>
          </a:p>
          <a:p>
            <a:pPr algn="just">
              <a:buNone/>
            </a:pPr>
            <a:r>
              <a:rPr lang="tr-TR" b="1" u="sng" dirty="0" smtClean="0"/>
              <a:t>NOT:</a:t>
            </a:r>
            <a:r>
              <a:rPr lang="tr-TR" b="1" dirty="0" smtClean="0"/>
              <a:t> </a:t>
            </a:r>
            <a:r>
              <a:rPr lang="tr-TR" b="1" dirty="0" smtClean="0">
                <a:solidFill>
                  <a:srgbClr val="FF0000"/>
                </a:solidFill>
              </a:rPr>
              <a:t>Parkurlarla ilgili bütün videolar web sitemizde Aday Öğrenci dosyasının içinde mevcuttur.</a:t>
            </a:r>
            <a:endParaRPr lang="tr-TR" b="1" dirty="0" smtClean="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2500"/>
                                        <p:tgtEl>
                                          <p:spTgt spid="3">
                                            <p:txEl>
                                              <p:pRg st="0" end="0"/>
                                            </p:txEl>
                                          </p:spTgt>
                                        </p:tgtEl>
                                      </p:cBhvr>
                                    </p:animEffect>
                                  </p:childTnLst>
                                </p:cTn>
                              </p:par>
                            </p:childTnLst>
                          </p:cTn>
                        </p:par>
                        <p:par>
                          <p:cTn id="8" fill="hold">
                            <p:stCondLst>
                              <p:cond delay="2500"/>
                            </p:stCondLst>
                            <p:childTnLst>
                              <p:par>
                                <p:cTn id="9" presetID="22" presetClass="entr" presetSubtype="4"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down)">
                                      <p:cBhvr>
                                        <p:cTn id="11" dur="2500"/>
                                        <p:tgtEl>
                                          <p:spTgt spid="3">
                                            <p:txEl>
                                              <p:pRg st="2" end="2"/>
                                            </p:txEl>
                                          </p:spTgt>
                                        </p:tgtEl>
                                      </p:cBhvr>
                                    </p:animEffect>
                                  </p:childTnLst>
                                </p:cTn>
                              </p:par>
                            </p:childTnLst>
                          </p:cTn>
                        </p:par>
                        <p:par>
                          <p:cTn id="12" fill="hold">
                            <p:stCondLst>
                              <p:cond delay="5000"/>
                            </p:stCondLst>
                            <p:childTnLst>
                              <p:par>
                                <p:cTn id="13" presetID="22" presetClass="entr" presetSubtype="4"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down)">
                                      <p:cBhvr>
                                        <p:cTn id="15" dur="2500"/>
                                        <p:tgtEl>
                                          <p:spTgt spid="3">
                                            <p:txEl>
                                              <p:pRg st="3" end="3"/>
                                            </p:txEl>
                                          </p:spTgt>
                                        </p:tgtEl>
                                      </p:cBhvr>
                                    </p:animEffect>
                                  </p:childTnLst>
                                </p:cTn>
                              </p:par>
                            </p:childTnLst>
                          </p:cTn>
                        </p:par>
                        <p:par>
                          <p:cTn id="16" fill="hold">
                            <p:stCondLst>
                              <p:cond delay="7500"/>
                            </p:stCondLst>
                            <p:childTnLst>
                              <p:par>
                                <p:cTn id="17" presetID="22" presetClass="entr" presetSubtype="4"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2500"/>
                                        <p:tgtEl>
                                          <p:spTgt spid="3">
                                            <p:txEl>
                                              <p:pRg st="4" end="4"/>
                                            </p:txEl>
                                          </p:spTgt>
                                        </p:tgtEl>
                                      </p:cBhvr>
                                    </p:animEffect>
                                  </p:childTnLst>
                                </p:cTn>
                              </p:par>
                            </p:childTnLst>
                          </p:cTn>
                        </p:par>
                        <p:par>
                          <p:cTn id="20" fill="hold">
                            <p:stCondLst>
                              <p:cond delay="10000"/>
                            </p:stCondLst>
                            <p:childTnLst>
                              <p:par>
                                <p:cTn id="21" presetID="22" presetClass="entr" presetSubtype="4"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wipe(down)">
                                      <p:cBhvr>
                                        <p:cTn id="23" dur="2500"/>
                                        <p:tgtEl>
                                          <p:spTgt spid="3">
                                            <p:txEl>
                                              <p:pRg st="5" end="5"/>
                                            </p:txEl>
                                          </p:spTgt>
                                        </p:tgtEl>
                                      </p:cBhvr>
                                    </p:animEffect>
                                  </p:childTnLst>
                                </p:cTn>
                              </p:par>
                            </p:childTnLst>
                          </p:cTn>
                        </p:par>
                        <p:par>
                          <p:cTn id="24" fill="hold">
                            <p:stCondLst>
                              <p:cond delay="12500"/>
                            </p:stCondLst>
                            <p:childTnLst>
                              <p:par>
                                <p:cTn id="25" presetID="42" presetClass="entr" presetSubtype="0" fill="hold" nodeType="after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2500"/>
                                        <p:tgtEl>
                                          <p:spTgt spid="3">
                                            <p:txEl>
                                              <p:pRg st="7" end="7"/>
                                            </p:txEl>
                                          </p:spTgt>
                                        </p:tgtEl>
                                      </p:cBhvr>
                                    </p:animEffect>
                                    <p:anim calcmode="lin" valueType="num">
                                      <p:cBhvr>
                                        <p:cTn id="28" dur="2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9" dur="2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30" fill="hold">
                            <p:stCondLst>
                              <p:cond delay="15000"/>
                            </p:stCondLst>
                            <p:childTnLst>
                              <p:par>
                                <p:cTn id="31" presetID="42" presetClass="entr" presetSubtype="0" fill="hold" nodeType="after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2500"/>
                                        <p:tgtEl>
                                          <p:spTgt spid="3">
                                            <p:txEl>
                                              <p:pRg st="8" end="8"/>
                                            </p:txEl>
                                          </p:spTgt>
                                        </p:tgtEl>
                                      </p:cBhvr>
                                    </p:animEffect>
                                    <p:anim calcmode="lin" valueType="num">
                                      <p:cBhvr>
                                        <p:cTn id="34" dur="2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5" dur="2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smtClean="0">
                <a:solidFill>
                  <a:schemeClr val="tx2"/>
                </a:solidFill>
              </a:rPr>
              <a:t>İLETİŞİM BİLGİLERİMİZ</a:t>
            </a:r>
            <a:endParaRPr lang="tr-TR" b="1" dirty="0">
              <a:solidFill>
                <a:schemeClr val="tx2"/>
              </a:solidFill>
            </a:endParaRPr>
          </a:p>
        </p:txBody>
      </p:sp>
      <p:sp>
        <p:nvSpPr>
          <p:cNvPr id="3" name="2 İçerik Yer Tutucusu"/>
          <p:cNvSpPr>
            <a:spLocks noGrp="1"/>
          </p:cNvSpPr>
          <p:nvPr>
            <p:ph idx="1"/>
          </p:nvPr>
        </p:nvSpPr>
        <p:spPr>
          <a:xfrm>
            <a:off x="179512" y="1600200"/>
            <a:ext cx="8964488" cy="4997152"/>
          </a:xfrm>
        </p:spPr>
        <p:txBody>
          <a:bodyPr>
            <a:normAutofit/>
          </a:bodyPr>
          <a:lstStyle/>
          <a:p>
            <a:pPr marL="0" indent="0">
              <a:buNone/>
            </a:pPr>
            <a:r>
              <a:rPr lang="tr-TR" sz="2000" b="1" dirty="0" smtClean="0"/>
              <a:t>Adres   : Çamlıca Mah. Dadaloğlu </a:t>
            </a:r>
            <a:r>
              <a:rPr lang="tr-TR" sz="2000" b="1" dirty="0" err="1" smtClean="0"/>
              <a:t>Cd</a:t>
            </a:r>
            <a:r>
              <a:rPr lang="tr-TR" sz="2000" b="1" dirty="0" smtClean="0"/>
              <a:t>. </a:t>
            </a:r>
            <a:r>
              <a:rPr lang="tr-TR" sz="2000" b="1" dirty="0" smtClean="0"/>
              <a:t>No:66-C Mezitli/MERSİN</a:t>
            </a:r>
            <a:endParaRPr lang="tr-TR" sz="2000" b="1" dirty="0" smtClean="0"/>
          </a:p>
          <a:p>
            <a:pPr marL="0" indent="0">
              <a:buNone/>
            </a:pPr>
            <a:endParaRPr lang="tr-TR" sz="2000" b="1" dirty="0" smtClean="0"/>
          </a:p>
          <a:p>
            <a:pPr marL="0" indent="0">
              <a:buNone/>
            </a:pPr>
            <a:r>
              <a:rPr lang="tr-TR" sz="2000" b="1" dirty="0" smtClean="0"/>
              <a:t>Telefon		: </a:t>
            </a:r>
            <a:r>
              <a:rPr lang="tr-TR" sz="2000" b="1" dirty="0" smtClean="0"/>
              <a:t>0 324 235 77 22</a:t>
            </a:r>
          </a:p>
          <a:p>
            <a:pPr marL="0" indent="0">
              <a:buNone/>
            </a:pPr>
            <a:r>
              <a:rPr lang="tr-TR" sz="2000" b="1" dirty="0" err="1" smtClean="0"/>
              <a:t>Fax</a:t>
            </a:r>
            <a:r>
              <a:rPr lang="tr-TR" sz="2000" b="1" dirty="0" smtClean="0"/>
              <a:t>       </a:t>
            </a:r>
            <a:r>
              <a:rPr lang="tr-TR" sz="2000" b="1" dirty="0" smtClean="0"/>
              <a:t>		: </a:t>
            </a:r>
            <a:r>
              <a:rPr lang="tr-TR" sz="2000" b="1" dirty="0" smtClean="0"/>
              <a:t>0 324 235 06 </a:t>
            </a:r>
            <a:r>
              <a:rPr lang="tr-TR" sz="2000" b="1" dirty="0" smtClean="0"/>
              <a:t>94</a:t>
            </a:r>
          </a:p>
          <a:p>
            <a:pPr marL="0" indent="0">
              <a:buNone/>
            </a:pPr>
            <a:r>
              <a:rPr lang="tr-TR" sz="2000" b="1" dirty="0" smtClean="0"/>
              <a:t>Web Sitesi	: </a:t>
            </a:r>
            <a:r>
              <a:rPr lang="tr-TR" sz="2000" b="1" u="sng" dirty="0" smtClean="0">
                <a:hlinkClick r:id="rId2"/>
              </a:rPr>
              <a:t>www.mersinsporlisesi.meb.k12.tr</a:t>
            </a:r>
            <a:endParaRPr lang="tr-TR" sz="2000" b="1" u="sng" dirty="0" smtClean="0"/>
          </a:p>
          <a:p>
            <a:pPr marL="0" indent="0" algn="just">
              <a:buNone/>
            </a:pPr>
            <a:r>
              <a:rPr lang="tr-TR" sz="2000" b="1" dirty="0" err="1" smtClean="0"/>
              <a:t>Twitter</a:t>
            </a:r>
            <a:r>
              <a:rPr lang="tr-TR" sz="2000" b="1" dirty="0" smtClean="0"/>
              <a:t>		: </a:t>
            </a:r>
            <a:r>
              <a:rPr lang="tr-TR" sz="2000" b="1" dirty="0" err="1" smtClean="0"/>
              <a:t>spor_mersin</a:t>
            </a:r>
            <a:endParaRPr lang="tr-TR" sz="2000" b="1" dirty="0" smtClean="0"/>
          </a:p>
          <a:p>
            <a:pPr marL="0" indent="0" algn="just">
              <a:buNone/>
            </a:pPr>
            <a:r>
              <a:rPr lang="tr-TR" sz="2000" b="1" dirty="0" err="1" smtClean="0"/>
              <a:t>İnstagram</a:t>
            </a:r>
            <a:r>
              <a:rPr lang="tr-TR" sz="2000" b="1" dirty="0" smtClean="0"/>
              <a:t>	: </a:t>
            </a:r>
            <a:r>
              <a:rPr lang="tr-TR" sz="2000" b="1" dirty="0" err="1" smtClean="0"/>
              <a:t>mersinsporlisesi</a:t>
            </a:r>
            <a:endParaRPr lang="tr-TR" sz="2000" b="1" dirty="0" smtClean="0"/>
          </a:p>
          <a:p>
            <a:pPr marL="0" indent="0" algn="ctr">
              <a:buNone/>
            </a:pPr>
            <a:endParaRPr lang="tr-TR" sz="2000" b="1" u="sng" dirty="0"/>
          </a:p>
          <a:p>
            <a:pPr marL="0" indent="0" algn="ctr">
              <a:buNone/>
            </a:pPr>
            <a:endParaRPr lang="tr-TR" sz="2000" b="1" u="sng" dirty="0" smtClean="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 calcmode="lin" valueType="num">
                                      <p:cBhvr>
                                        <p:cTn id="9" dur="2000" fill="hold"/>
                                        <p:tgtEl>
                                          <p:spTgt spid="2"/>
                                        </p:tgtEl>
                                        <p:attrNameLst>
                                          <p:attrName>style.rotation</p:attrName>
                                        </p:attrNameLst>
                                      </p:cBhvr>
                                      <p:tavLst>
                                        <p:tav tm="0">
                                          <p:val>
                                            <p:fltVal val="90"/>
                                          </p:val>
                                        </p:tav>
                                        <p:tav tm="100000">
                                          <p:val>
                                            <p:fltVal val="0"/>
                                          </p:val>
                                        </p:tav>
                                      </p:tavLst>
                                    </p:anim>
                                    <p:animEffect transition="in" filter="fade">
                                      <p:cBhvr>
                                        <p:cTn id="10" dur="2000"/>
                                        <p:tgtEl>
                                          <p:spTgt spid="2"/>
                                        </p:tgtEl>
                                      </p:cBhvr>
                                    </p:animEffect>
                                  </p:childTnLst>
                                </p:cTn>
                              </p:par>
                            </p:childTnLst>
                          </p:cTn>
                        </p:par>
                        <p:par>
                          <p:cTn id="11" fill="hold">
                            <p:stCondLst>
                              <p:cond delay="2000"/>
                            </p:stCondLst>
                            <p:childTnLst>
                              <p:par>
                                <p:cTn id="12" presetID="14" presetClass="entr" presetSubtype="1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4" dur="4000"/>
                                        <p:tgtEl>
                                          <p:spTgt spid="3">
                                            <p:txEl>
                                              <p:pRg st="0" end="0"/>
                                            </p:txEl>
                                          </p:spTgt>
                                        </p:tgtEl>
                                      </p:cBhvr>
                                    </p:animEffect>
                                  </p:childTnLst>
                                </p:cTn>
                              </p:par>
                            </p:childTnLst>
                          </p:cTn>
                        </p:par>
                        <p:par>
                          <p:cTn id="15" fill="hold">
                            <p:stCondLst>
                              <p:cond delay="6000"/>
                            </p:stCondLst>
                            <p:childTnLst>
                              <p:par>
                                <p:cTn id="16" presetID="14" presetClass="entr" presetSubtype="10"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8" dur="4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3" dur="4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8" dur="40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3" dur="40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8" dur="4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dirty="0"/>
          </a:p>
        </p:txBody>
      </p:sp>
      <p:pic>
        <p:nvPicPr>
          <p:cNvPr id="5" name="Picture 3" descr="C:\Users\casper\Desktop\mersin spor lisesi\IMG-20150507-WA002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Metin kutusu"/>
          <p:cNvSpPr txBox="1"/>
          <p:nvPr/>
        </p:nvSpPr>
        <p:spPr>
          <a:xfrm>
            <a:off x="0" y="116632"/>
            <a:ext cx="9144000" cy="1200329"/>
          </a:xfrm>
          <a:prstGeom prst="rect">
            <a:avLst/>
          </a:prstGeom>
          <a:noFill/>
        </p:spPr>
        <p:txBody>
          <a:bodyPr wrap="square" rtlCol="0">
            <a:spAutoFit/>
          </a:bodyPr>
          <a:lstStyle/>
          <a:p>
            <a:pPr algn="just">
              <a:buNone/>
            </a:pPr>
            <a:r>
              <a:rPr lang="tr-TR" sz="2400" dirty="0" smtClean="0">
                <a:solidFill>
                  <a:srgbClr val="C00000"/>
                </a:solidFill>
                <a:latin typeface="+mj-lt"/>
                <a:cs typeface="Times New Roman" pitchFamily="18" charset="0"/>
              </a:rPr>
              <a:t>	</a:t>
            </a:r>
            <a:r>
              <a:rPr lang="tr-TR" sz="2400" b="1" dirty="0" smtClean="0">
                <a:latin typeface="+mj-lt"/>
                <a:cs typeface="Times New Roman" pitchFamily="18" charset="0"/>
              </a:rPr>
              <a:t>Okulumuz </a:t>
            </a:r>
            <a:r>
              <a:rPr lang="tr-TR" sz="2400" b="1" dirty="0">
                <a:latin typeface="+mj-lt"/>
                <a:cs typeface="Times New Roman" pitchFamily="18" charset="0"/>
              </a:rPr>
              <a:t>Mersin Güzel Sanatlar ve Spor Lisesi adıyla 2007 yılında açılmış 2007-2008 Eğitim Öğretim yılında Genel yetenek sınavını kazanan 90 öğrenci ile Türk Milli Eğitimindeki yerini </a:t>
            </a:r>
            <a:r>
              <a:rPr lang="tr-TR" sz="2400" b="1" dirty="0" smtClean="0">
                <a:latin typeface="+mj-lt"/>
                <a:cs typeface="Times New Roman" pitchFamily="18" charset="0"/>
              </a:rPr>
              <a:t>almıştır.</a:t>
            </a:r>
            <a:endParaRPr lang="tr-TR" sz="2400" b="1" dirty="0">
              <a:latin typeface="+mj-lt"/>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pPr algn="just"/>
            <a:r>
              <a:rPr lang="tr-TR" sz="2400" dirty="0" smtClean="0">
                <a:solidFill>
                  <a:srgbClr val="C00000"/>
                </a:solidFill>
                <a:latin typeface="Times New Roman" pitchFamily="18" charset="0"/>
                <a:cs typeface="Times New Roman" pitchFamily="18" charset="0"/>
              </a:rPr>
              <a:t/>
            </a:r>
            <a:br>
              <a:rPr lang="tr-TR" sz="2400" dirty="0" smtClean="0">
                <a:solidFill>
                  <a:srgbClr val="C00000"/>
                </a:solidFill>
                <a:latin typeface="Times New Roman" pitchFamily="18" charset="0"/>
                <a:cs typeface="Times New Roman" pitchFamily="18" charset="0"/>
              </a:rPr>
            </a:br>
            <a:r>
              <a:rPr lang="tr-TR" sz="2400" dirty="0" smtClean="0">
                <a:solidFill>
                  <a:srgbClr val="C00000"/>
                </a:solidFill>
                <a:latin typeface="Times New Roman" pitchFamily="18" charset="0"/>
                <a:cs typeface="Times New Roman" pitchFamily="18" charset="0"/>
              </a:rPr>
              <a:t/>
            </a:r>
            <a:br>
              <a:rPr lang="tr-TR" sz="2400" dirty="0" smtClean="0">
                <a:solidFill>
                  <a:srgbClr val="C00000"/>
                </a:solidFill>
                <a:latin typeface="Times New Roman" pitchFamily="18" charset="0"/>
                <a:cs typeface="Times New Roman" pitchFamily="18" charset="0"/>
              </a:rPr>
            </a:br>
            <a:r>
              <a:rPr lang="tr-TR" sz="2400" dirty="0" smtClean="0">
                <a:solidFill>
                  <a:srgbClr val="C00000"/>
                </a:solidFill>
                <a:latin typeface="Times New Roman" pitchFamily="18" charset="0"/>
                <a:cs typeface="Times New Roman" pitchFamily="18" charset="0"/>
              </a:rPr>
              <a:t>	</a:t>
            </a:r>
            <a:r>
              <a:rPr lang="tr-TR" sz="2800" dirty="0" smtClean="0">
                <a:latin typeface="Times New Roman" pitchFamily="18" charset="0"/>
                <a:cs typeface="Times New Roman" pitchFamily="18" charset="0"/>
              </a:rPr>
              <a:t>Okulumuz 2014-2015 eğitim öğretim yılının </a:t>
            </a:r>
            <a:br>
              <a:rPr lang="tr-TR" sz="2800" dirty="0" smtClean="0">
                <a:latin typeface="Times New Roman" pitchFamily="18" charset="0"/>
                <a:cs typeface="Times New Roman" pitchFamily="18" charset="0"/>
              </a:rPr>
            </a:br>
            <a:r>
              <a:rPr lang="tr-TR" sz="2800" dirty="0" smtClean="0">
                <a:latin typeface="Times New Roman" pitchFamily="18" charset="0"/>
                <a:cs typeface="Times New Roman" pitchFamily="18" charset="0"/>
              </a:rPr>
              <a:t>II. döneminde Mezitli ilçesi Kuyuluk mevkiindeki yerleşkeye taşınarak şu anda 378 öğrenci, 4 idareci , 23 öğretmen ve 2 personel ile eğitim öğretime devam etmektedir.</a:t>
            </a:r>
            <a:endParaRPr lang="tr-TR" sz="2800" dirty="0">
              <a:latin typeface="Times New Roman" pitchFamily="18" charset="0"/>
              <a:cs typeface="Times New Roman" pitchFamily="18" charset="0"/>
            </a:endParaRPr>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708920"/>
            <a:ext cx="4572000" cy="4149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708920"/>
            <a:ext cx="4572000" cy="4149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404664"/>
            <a:ext cx="8229600" cy="2304256"/>
          </a:xfrm>
        </p:spPr>
        <p:txBody>
          <a:bodyPr>
            <a:noAutofit/>
          </a:bodyPr>
          <a:lstStyle/>
          <a:p>
            <a:pPr algn="just"/>
            <a:r>
              <a:rPr lang="tr-TR" sz="2400" dirty="0" smtClean="0">
                <a:solidFill>
                  <a:schemeClr val="tx2"/>
                </a:solidFill>
                <a:latin typeface="Times New Roman" pitchFamily="18" charset="0"/>
                <a:cs typeface="Times New Roman" pitchFamily="18" charset="0"/>
              </a:rPr>
              <a:t>	</a:t>
            </a:r>
            <a:r>
              <a:rPr lang="tr-TR" sz="2400" b="1" dirty="0" smtClean="0">
                <a:latin typeface="Times New Roman" pitchFamily="18" charset="0"/>
                <a:cs typeface="Times New Roman" pitchFamily="18" charset="0"/>
              </a:rPr>
              <a:t>Okulumuz parasız yatılı bir okuldur. Öğrencilerimiz 192 kişilik öğrenci kapasitesiyle 4 kişilik odalarda kalmaktadır. Halihazırda 190 öğrenci pansiyonda kalmaktadır. Okulumuz yemekhanesinde sabah, öğlen ve akşam öğünlerinin yanı sıra gece ara öğünü de yatılı öğrencilere verilmektedir. </a:t>
            </a:r>
            <a:endParaRPr lang="tr-TR" sz="2400" b="1" dirty="0">
              <a:latin typeface="Times New Roman" pitchFamily="18" charset="0"/>
              <a:cs typeface="Times New Roman" pitchFamily="18" charset="0"/>
            </a:endParaRPr>
          </a:p>
        </p:txBody>
      </p:sp>
      <p:sp>
        <p:nvSpPr>
          <p:cNvPr id="6" name="Metin kutusu 5"/>
          <p:cNvSpPr txBox="1"/>
          <p:nvPr/>
        </p:nvSpPr>
        <p:spPr>
          <a:xfrm>
            <a:off x="0" y="87015"/>
            <a:ext cx="9144000" cy="461665"/>
          </a:xfrm>
          <a:prstGeom prst="rect">
            <a:avLst/>
          </a:prstGeom>
          <a:noFill/>
        </p:spPr>
        <p:txBody>
          <a:bodyPr wrap="square" rtlCol="0">
            <a:spAutoFit/>
          </a:bodyPr>
          <a:lstStyle/>
          <a:p>
            <a:pPr algn="ctr"/>
            <a:r>
              <a:rPr lang="tr-TR" sz="2400" b="1" dirty="0" smtClean="0">
                <a:solidFill>
                  <a:srgbClr val="C00000"/>
                </a:solidFill>
              </a:rPr>
              <a:t>PANSİYONUMUZ</a:t>
            </a:r>
            <a:endParaRPr lang="tr-TR" sz="2400" b="1" dirty="0">
              <a:solidFill>
                <a:srgbClr val="C00000"/>
              </a:solidFill>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780928"/>
            <a:ext cx="9144000" cy="4077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027" name="Picture 3" descr="D:\gürkan belgeler\spor lisesi\slayt tanıtım\Yeni klasör (2)\ICO_264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576"/>
            <a:ext cx="9144000" cy="6855423"/>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0" y="0"/>
            <a:ext cx="9143999" cy="523220"/>
          </a:xfrm>
          <a:prstGeom prst="rect">
            <a:avLst/>
          </a:prstGeom>
          <a:noFill/>
        </p:spPr>
        <p:txBody>
          <a:bodyPr wrap="square" rtlCol="0">
            <a:spAutoFit/>
          </a:bodyPr>
          <a:lstStyle/>
          <a:p>
            <a:pPr algn="ctr"/>
            <a:r>
              <a:rPr lang="tr-TR" sz="2800" b="1" dirty="0" smtClean="0">
                <a:solidFill>
                  <a:srgbClr val="FFFF00"/>
                </a:solidFill>
              </a:rPr>
              <a:t>YEMEKHANE</a:t>
            </a:r>
            <a:endParaRPr lang="tr-TR" sz="2800" b="1" dirty="0">
              <a:solidFill>
                <a:srgbClr val="FFFF00"/>
              </a:solidFill>
            </a:endParaRPr>
          </a:p>
        </p:txBody>
      </p:sp>
    </p:spTree>
    <p:extLst>
      <p:ext uri="{BB962C8B-B14F-4D97-AF65-F5344CB8AC3E}">
        <p14:creationId xmlns:p14="http://schemas.microsoft.com/office/powerpoint/2010/main" val="171678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2000" fill="hold"/>
                                        <p:tgtEl>
                                          <p:spTgt spid="1027"/>
                                        </p:tgtEl>
                                        <p:attrNameLst>
                                          <p:attrName>ppt_w</p:attrName>
                                        </p:attrNameLst>
                                      </p:cBhvr>
                                      <p:tavLst>
                                        <p:tav tm="0">
                                          <p:val>
                                            <p:fltVal val="0"/>
                                          </p:val>
                                        </p:tav>
                                        <p:tav tm="100000">
                                          <p:val>
                                            <p:strVal val="#ppt_w"/>
                                          </p:val>
                                        </p:tav>
                                      </p:tavLst>
                                    </p:anim>
                                    <p:anim calcmode="lin" valueType="num">
                                      <p:cBhvr>
                                        <p:cTn id="8" dur="2000" fill="hold"/>
                                        <p:tgtEl>
                                          <p:spTgt spid="1027"/>
                                        </p:tgtEl>
                                        <p:attrNameLst>
                                          <p:attrName>ppt_h</p:attrName>
                                        </p:attrNameLst>
                                      </p:cBhvr>
                                      <p:tavLst>
                                        <p:tav tm="0">
                                          <p:val>
                                            <p:fltVal val="0"/>
                                          </p:val>
                                        </p:tav>
                                        <p:tav tm="100000">
                                          <p:val>
                                            <p:strVal val="#ppt_h"/>
                                          </p:val>
                                        </p:tav>
                                      </p:tavLst>
                                    </p:anim>
                                    <p:animEffect transition="in" filter="fade">
                                      <p:cBhvr>
                                        <p:cTn id="9"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2050" name="Picture 2" descr="D:\gürkan belgeler\spor lisesi\slayt tanıtım\Yeni klasör (2)\ICO_26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0"/>
            <a:ext cx="913761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0" y="0"/>
            <a:ext cx="9143999" cy="523220"/>
          </a:xfrm>
          <a:prstGeom prst="rect">
            <a:avLst/>
          </a:prstGeom>
          <a:noFill/>
        </p:spPr>
        <p:txBody>
          <a:bodyPr wrap="square" rtlCol="0">
            <a:spAutoFit/>
          </a:bodyPr>
          <a:lstStyle/>
          <a:p>
            <a:pPr algn="ctr"/>
            <a:r>
              <a:rPr lang="tr-TR" sz="2800" b="1" dirty="0" smtClean="0">
                <a:solidFill>
                  <a:srgbClr val="FFFF00"/>
                </a:solidFill>
              </a:rPr>
              <a:t>YATAKHANE</a:t>
            </a:r>
            <a:endParaRPr lang="tr-TR" sz="2800" b="1" dirty="0">
              <a:solidFill>
                <a:srgbClr val="FFFF00"/>
              </a:solidFill>
            </a:endParaRPr>
          </a:p>
        </p:txBody>
      </p:sp>
    </p:spTree>
    <p:extLst>
      <p:ext uri="{BB962C8B-B14F-4D97-AF65-F5344CB8AC3E}">
        <p14:creationId xmlns:p14="http://schemas.microsoft.com/office/powerpoint/2010/main" val="1395636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3074" name="Picture 2" descr="D:\gürkan belgeler\spor lisesi\slayt tanıtım\Yeni klasör (2)\ICO_26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0" y="0"/>
            <a:ext cx="9143999" cy="523220"/>
          </a:xfrm>
          <a:prstGeom prst="rect">
            <a:avLst/>
          </a:prstGeom>
          <a:noFill/>
        </p:spPr>
        <p:txBody>
          <a:bodyPr wrap="square" rtlCol="0">
            <a:spAutoFit/>
          </a:bodyPr>
          <a:lstStyle/>
          <a:p>
            <a:pPr algn="ctr"/>
            <a:r>
              <a:rPr lang="tr-TR" sz="2800" b="1" dirty="0" smtClean="0">
                <a:solidFill>
                  <a:srgbClr val="FFFF00"/>
                </a:solidFill>
              </a:rPr>
              <a:t>LAVABOLAR</a:t>
            </a:r>
            <a:endParaRPr lang="tr-TR" sz="2800" b="1" dirty="0">
              <a:solidFill>
                <a:srgbClr val="FFFF00"/>
              </a:solidFill>
            </a:endParaRPr>
          </a:p>
        </p:txBody>
      </p:sp>
    </p:spTree>
    <p:extLst>
      <p:ext uri="{BB962C8B-B14F-4D97-AF65-F5344CB8AC3E}">
        <p14:creationId xmlns:p14="http://schemas.microsoft.com/office/powerpoint/2010/main" val="2752511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şablon">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şablon</Template>
  <TotalTime>635</TotalTime>
  <Words>321</Words>
  <Application>Microsoft Office PowerPoint</Application>
  <PresentationFormat>Ekran Gösterisi (4:3)</PresentationFormat>
  <Paragraphs>137</Paragraphs>
  <Slides>36</Slides>
  <Notes>0</Notes>
  <HiddenSlides>0</HiddenSlides>
  <MMClips>0</MMClips>
  <ScaleCrop>false</ScaleCrop>
  <HeadingPairs>
    <vt:vector size="4" baseType="variant">
      <vt:variant>
        <vt:lpstr>Tema</vt:lpstr>
      </vt:variant>
      <vt:variant>
        <vt:i4>1</vt:i4>
      </vt:variant>
      <vt:variant>
        <vt:lpstr>Slayt Başlıkları</vt:lpstr>
      </vt:variant>
      <vt:variant>
        <vt:i4>36</vt:i4>
      </vt:variant>
    </vt:vector>
  </HeadingPairs>
  <TitlesOfParts>
    <vt:vector size="37" baseType="lpstr">
      <vt:lpstr>şablon</vt:lpstr>
      <vt:lpstr>PowerPoint Sunusu</vt:lpstr>
      <vt:lpstr>PowerPoint Sunusu</vt:lpstr>
      <vt:lpstr>   Okulumuzun amacı, öğrencilerin Türk Millî Eğitiminin genel ve özel amaçları yanı sıra, spor alanlarında başarılı bireyler yetiştirmek ve sporla ilgili yükseköğretim programlarına hazırlanmalarını sağlamaktır.</vt:lpstr>
      <vt:lpstr>PowerPoint Sunusu</vt:lpstr>
      <vt:lpstr>   Okulumuz 2014-2015 eğitim öğretim yılının  II. döneminde Mezitli ilçesi Kuyuluk mevkiindeki yerleşkeye taşınarak şu anda 378 öğrenci, 4 idareci , 23 öğretmen ve 2 personel ile eğitim öğretime devam etmektedir.</vt:lpstr>
      <vt:lpstr> Okulumuz parasız yatılı bir okuldur. Öğrencilerimiz 192 kişilik öğrenci kapasitesiyle 4 kişilik odalarda kalmaktadır. Halihazırda 190 öğrenci pansiyonda kalmaktadır. Okulumuz yemekhanesinde sabah, öğlen ve akşam öğünlerinin yanı sıra gece ara öğünü de yatılı öğrencilere verilmektedir. </vt:lpstr>
      <vt:lpstr>PowerPoint Sunusu</vt:lpstr>
      <vt:lpstr>PowerPoint Sunusu</vt:lpstr>
      <vt:lpstr>PowerPoint Sunusu</vt:lpstr>
      <vt:lpstr>PowerPoint Sunusu</vt:lpstr>
      <vt:lpstr>GENEL BİLGİLER</vt:lpstr>
      <vt:lpstr>DERSLER</vt:lpstr>
      <vt:lpstr>DERSLER</vt:lpstr>
      <vt:lpstr> Okulumuzda; </vt:lpstr>
      <vt:lpstr>Okulumuzdaki Spor Dalları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2013-2015 COMENIUS PROJEMİZ</vt:lpstr>
      <vt:lpstr>                        eTWİNNİG PROJELERİMİZ</vt:lpstr>
      <vt:lpstr>  ORTAÖĞRETİM SONRASI    KARİYER OLANAKLARI</vt:lpstr>
      <vt:lpstr>   </vt:lpstr>
      <vt:lpstr>PowerPoint Sunusu</vt:lpstr>
      <vt:lpstr>PowerPoint Sunusu</vt:lpstr>
      <vt:lpstr>PowerPoint Sunusu</vt:lpstr>
      <vt:lpstr>İLETİŞİM BİLGİLERİMİZ</vt:lpstr>
    </vt:vector>
  </TitlesOfParts>
  <Company>NouS TncTR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lenovo</dc:creator>
  <cp:lastModifiedBy>Rehberlik</cp:lastModifiedBy>
  <cp:revision>73</cp:revision>
  <dcterms:created xsi:type="dcterms:W3CDTF">2020-06-30T11:06:48Z</dcterms:created>
  <dcterms:modified xsi:type="dcterms:W3CDTF">2023-04-28T11:05:15Z</dcterms:modified>
</cp:coreProperties>
</file>