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69" r:id="rId2"/>
    <p:sldId id="293" r:id="rId3"/>
    <p:sldId id="257" r:id="rId4"/>
    <p:sldId id="267" r:id="rId5"/>
    <p:sldId id="264" r:id="rId6"/>
    <p:sldId id="266" r:id="rId7"/>
    <p:sldId id="265" r:id="rId8"/>
    <p:sldId id="263" r:id="rId9"/>
    <p:sldId id="270" r:id="rId10"/>
    <p:sldId id="272" r:id="rId11"/>
    <p:sldId id="271" r:id="rId12"/>
    <p:sldId id="273" r:id="rId13"/>
    <p:sldId id="276" r:id="rId14"/>
    <p:sldId id="275" r:id="rId15"/>
    <p:sldId id="274" r:id="rId16"/>
    <p:sldId id="280" r:id="rId17"/>
    <p:sldId id="279" r:id="rId18"/>
    <p:sldId id="278" r:id="rId19"/>
    <p:sldId id="277" r:id="rId20"/>
    <p:sldId id="281" r:id="rId21"/>
    <p:sldId id="284" r:id="rId22"/>
    <p:sldId id="283" r:id="rId23"/>
    <p:sldId id="282" r:id="rId24"/>
    <p:sldId id="285" r:id="rId25"/>
    <p:sldId id="289" r:id="rId26"/>
    <p:sldId id="288" r:id="rId27"/>
    <p:sldId id="287" r:id="rId28"/>
    <p:sldId id="286" r:id="rId29"/>
    <p:sldId id="290" r:id="rId30"/>
    <p:sldId id="294" r:id="rId31"/>
    <p:sldId id="295" r:id="rId32"/>
    <p:sldId id="296" r:id="rId33"/>
    <p:sldId id="297" r:id="rId34"/>
    <p:sldId id="298" r:id="rId35"/>
    <p:sldId id="292" r:id="rId36"/>
    <p:sldId id="291" r:id="rId37"/>
    <p:sldId id="259" r:id="rId38"/>
    <p:sldId id="260" r:id="rId39"/>
    <p:sldId id="268" r:id="rId4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5" autoAdjust="0"/>
    <p:restoredTop sz="94660"/>
  </p:normalViewPr>
  <p:slideViewPr>
    <p:cSldViewPr>
      <p:cViewPr varScale="1">
        <p:scale>
          <a:sx n="98" d="100"/>
          <a:sy n="98" d="100"/>
        </p:scale>
        <p:origin x="-60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88FE8-349D-439E-AF5E-C9889783A963}" type="datetimeFigureOut">
              <a:rPr lang="tr-TR" smtClean="0"/>
              <a:pPr/>
              <a:t>25.04.2023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DDF0-BACE-4A19-BF17-B4098CE8FB2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2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DDF0-BACE-4A19-BF17-B4098CE8FB26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2090" y="2293874"/>
            <a:ext cx="6687819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53104" y="3839210"/>
            <a:ext cx="5685790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794702"/>
            <a:ext cx="1035685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9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89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5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1082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5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2400"/>
            <a:ext cx="10972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0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7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89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1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10744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2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12f1126-1d08-41b4-b27d-c42552b94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5410200" cy="5638800"/>
          </a:xfrm>
          <a:prstGeom prst="rect">
            <a:avLst/>
          </a:prstGeom>
          <a:noFill/>
        </p:spPr>
      </p:pic>
      <p:pic>
        <p:nvPicPr>
          <p:cNvPr id="1027" name="Picture 3" descr="C:\Users\user\Desktop\edc78592-dd4d-42d3-8232-13e9f7baab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914401"/>
            <a:ext cx="5625706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71475"/>
            <a:ext cx="10287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0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9525"/>
            <a:ext cx="10287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1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6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61950"/>
            <a:ext cx="10287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4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89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"/>
            <a:ext cx="1089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9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1082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8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1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91138a8c-f170-40cf-ac76-fef1191ee1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48" name="AutoShape 4" descr="blob:https://web.whatsapp.com/91138a8c-f170-40cf-ac76-fef1191ee1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50" name="AutoShape 6" descr="blob:https://web.whatsapp.com/91138a8c-f170-40cf-ac76-fef1191ee1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1" name="Picture 7" descr="C:\Users\user\Downloads\WhatsApp Image 2023-04-25 at 12.18.1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200400" cy="3124200"/>
          </a:xfrm>
          <a:prstGeom prst="rect">
            <a:avLst/>
          </a:prstGeom>
          <a:noFill/>
        </p:spPr>
      </p:pic>
      <p:pic>
        <p:nvPicPr>
          <p:cNvPr id="6152" name="Picture 8" descr="C:\Users\user\Downloads\WhatsApp Image 2023-04-25 at 12.18.14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3200400" cy="2759542"/>
          </a:xfrm>
          <a:prstGeom prst="rect">
            <a:avLst/>
          </a:prstGeom>
          <a:noFill/>
        </p:spPr>
      </p:pic>
      <p:pic>
        <p:nvPicPr>
          <p:cNvPr id="6153" name="Picture 9" descr="C:\Users\user\Downloads\WhatsApp Image 2023-04-25 at 12.18.14 (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838200"/>
            <a:ext cx="3600450" cy="4800600"/>
          </a:xfrm>
          <a:prstGeom prst="rect">
            <a:avLst/>
          </a:prstGeom>
          <a:noFill/>
        </p:spPr>
      </p:pic>
      <p:pic>
        <p:nvPicPr>
          <p:cNvPr id="6154" name="Picture 10" descr="C:\Users\user\Downloads\WhatsApp Image 2023-04-25 at 12.18.14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52400"/>
            <a:ext cx="3689531" cy="3124200"/>
          </a:xfrm>
          <a:prstGeom prst="rect">
            <a:avLst/>
          </a:prstGeom>
          <a:noFill/>
        </p:spPr>
      </p:pic>
      <p:pic>
        <p:nvPicPr>
          <p:cNvPr id="6155" name="Picture 11" descr="C:\Users\user\Downloads\WhatsApp Image 2023-04-25 at 12.18.14 (5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3429000"/>
            <a:ext cx="37338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84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664432"/>
              </p:ext>
            </p:extLst>
          </p:nvPr>
        </p:nvGraphicFramePr>
        <p:xfrm>
          <a:off x="1253972" y="1616583"/>
          <a:ext cx="9593580" cy="475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6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i="1" u="sng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OKULUN</a:t>
                      </a:r>
                      <a:r>
                        <a:rPr sz="1800" b="1" i="1" u="sng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i="1" u="sng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ADI</a:t>
                      </a:r>
                      <a:endParaRPr sz="1800" b="1" i="1" u="sng" dirty="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MERSİN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DENİZ TİCARET ODASI MESLEKİ VE TEKNİK ANADOLU LİSESİ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i="1" u="sng" spc="-10" dirty="0">
                          <a:latin typeface="Carlito"/>
                          <a:cs typeface="Carlito"/>
                        </a:rPr>
                        <a:t>BÖLÜMLER</a:t>
                      </a:r>
                      <a:endParaRPr sz="1800" b="1" i="1" u="sng" dirty="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GEMİ MAKİNELERİ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İŞLETME DALI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GÜVERTE İŞLETME DALI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sz="180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sng" dirty="0">
                          <a:latin typeface="Carlito"/>
                          <a:cs typeface="Carlito"/>
                        </a:rPr>
                        <a:t>KONTENJANLARI</a:t>
                      </a: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ÖĞRENCİ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i="1" u="sng" spc="-15" dirty="0">
                          <a:latin typeface="Carlito"/>
                          <a:cs typeface="Carlito"/>
                        </a:rPr>
                        <a:t>KONUMU </a:t>
                      </a:r>
                      <a:r>
                        <a:rPr sz="1800" b="1" i="1" u="sng" spc="-10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b="1" i="1" u="sng" spc="-165" dirty="0">
                          <a:latin typeface="Arial"/>
                          <a:cs typeface="Arial"/>
                        </a:rPr>
                        <a:t>ULAŞIM</a:t>
                      </a:r>
                      <a:r>
                        <a:rPr sz="1800" b="1" i="1" u="sng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150" dirty="0">
                          <a:latin typeface="Arial"/>
                          <a:cs typeface="Arial"/>
                        </a:rPr>
                        <a:t>İMKANLARI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OCAK MH.CEMAL PAŞA CAD. NO1 AKDENİZ/MERSİN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Okulumzu</a:t>
                      </a: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akdeniz</a:t>
                      </a: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ilçesi sınırları içindedir. il merkezine uzaklığı 3km </a:t>
                      </a:r>
                      <a:r>
                        <a:rPr lang="tr-TR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Okulumuz </a:t>
                      </a:r>
                      <a:r>
                        <a:rPr lang="tr-TR" b="0" i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mersin eski</a:t>
                      </a:r>
                      <a:r>
                        <a:rPr lang="tr-TR" b="0" i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b="0" i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otogarının </a:t>
                      </a:r>
                      <a:r>
                        <a:rPr lang="tr-TR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arkasında bulunuyor. Tüm çevre yolu vasıtaları ile ulaşım mümkündür.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ownloads\WhatsApp Image 2023-04-25 at 12.18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974277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resim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657600" cy="4953000"/>
          </a:xfrm>
          <a:prstGeom prst="rect">
            <a:avLst/>
          </a:prstGeom>
          <a:noFill/>
        </p:spPr>
      </p:pic>
      <p:pic>
        <p:nvPicPr>
          <p:cNvPr id="44035" name="Picture 3" descr="C:\Users\user\Desktop\resim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295400"/>
            <a:ext cx="3830924" cy="4953000"/>
          </a:xfrm>
          <a:prstGeom prst="rect">
            <a:avLst/>
          </a:prstGeom>
          <a:noFill/>
        </p:spPr>
      </p:pic>
      <p:pic>
        <p:nvPicPr>
          <p:cNvPr id="44036" name="Picture 4" descr="C:\Users\user\Desktop\resim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371600"/>
            <a:ext cx="3771900" cy="4876800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2743200" y="794702"/>
            <a:ext cx="7010400" cy="861774"/>
          </a:xfrm>
        </p:spPr>
        <p:txBody>
          <a:bodyPr/>
          <a:lstStyle/>
          <a:p>
            <a:r>
              <a:rPr lang="tr-TR" sz="2800" b="1" dirty="0" smtClean="0"/>
              <a:t>GÜVERTE BÖLÜMÜNDEN KARELER</a:t>
            </a:r>
            <a:endParaRPr lang="tr-TR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STAJ PROGRAMI</a:t>
            </a:r>
            <a:endParaRPr lang="tr-TR" sz="3200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493538"/>
          </a:xfrm>
        </p:spPr>
        <p:txBody>
          <a:bodyPr/>
          <a:lstStyle/>
          <a:p>
            <a:r>
              <a:rPr lang="tr-TR" sz="2400" b="1" dirty="0" smtClean="0"/>
              <a:t>*2022/2023 EĞİTİM VE ÖĞRETİM YILI DEĞİŞEN YÖNETMELİK KAPSAMINDA STAJLARIMIZ 10. SINIFLARDA NİSAN AYINDA BAŞLAYIP EKİM AYINDA BİTMEKTEDİR</a:t>
            </a:r>
          </a:p>
          <a:p>
            <a:endParaRPr lang="tr-TR" sz="2400" dirty="0" smtClean="0"/>
          </a:p>
          <a:p>
            <a:endParaRPr lang="tr-TR" dirty="0" smtClean="0"/>
          </a:p>
          <a:p>
            <a:r>
              <a:rPr lang="tr-TR" sz="3200" b="1" dirty="0" smtClean="0"/>
              <a:t>    OKUL PUANI</a:t>
            </a:r>
          </a:p>
          <a:p>
            <a:endParaRPr lang="tr-TR" sz="3200" b="1" dirty="0" smtClean="0"/>
          </a:p>
          <a:p>
            <a:r>
              <a:rPr lang="tr-TR" sz="2400" b="1" dirty="0" smtClean="0"/>
              <a:t>2023/2023 EĞİTİM ÖĞRETİM YILINDA YEDEK SIRALAMALARDA 260 PUANLA KAPATILMIŞTIR. KONTEJYANIMIZ 60 ÖĞRENCİDEN 90 ÖĞRENCİYE ÇIKARILMIŞTIR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917575" y="457200"/>
            <a:ext cx="10356850" cy="1219200"/>
          </a:xfrm>
        </p:spPr>
        <p:txBody>
          <a:bodyPr/>
          <a:lstStyle/>
          <a:p>
            <a:pPr algn="ctr"/>
            <a:r>
              <a:rPr lang="tr-TR" sz="2800" b="1" dirty="0" smtClean="0"/>
              <a:t>10. SINIF ÖĞRENCİMİZ MEHMET ÖZCAN 29 EKİM CUMHURİYET BAYRAMI YELKEN YARIŞLARINDA İL BİRİNCİ OLMUŞTUR.</a:t>
            </a:r>
            <a:endParaRPr lang="tr-TR" sz="2800" b="1" dirty="0"/>
          </a:p>
        </p:txBody>
      </p:sp>
      <p:pic>
        <p:nvPicPr>
          <p:cNvPr id="6" name="Picture 2" descr="C:\Users\user\Desktop\RESİM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439400" cy="609600"/>
          </a:xfrm>
        </p:spPr>
        <p:txBody>
          <a:bodyPr/>
          <a:lstStyle/>
          <a:p>
            <a:pPr algn="ctr"/>
            <a:r>
              <a:rPr lang="tr-TR" sz="1600" b="1" dirty="0" smtClean="0"/>
              <a:t>SIFIR ATIK DEFİLESİNE  ÖĞRENCİMİZ BALIK AĞLARINDAN OLUŞTURDUĞU TASARIM ELBİSESİYLE KATILMIŞTIR</a:t>
            </a:r>
            <a:endParaRPr lang="tr-TR" sz="1600" b="1" dirty="0"/>
          </a:p>
        </p:txBody>
      </p:sp>
      <p:pic>
        <p:nvPicPr>
          <p:cNvPr id="46082" name="Picture 2" descr="C:\Users\user\Desktop\RESİM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4267200" cy="5289665"/>
          </a:xfrm>
          <a:prstGeom prst="rect">
            <a:avLst/>
          </a:prstGeom>
          <a:noFill/>
        </p:spPr>
      </p:pic>
      <p:pic>
        <p:nvPicPr>
          <p:cNvPr id="46083" name="Picture 3" descr="C:\Users\user\Desktop\RESİM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722" y="1066800"/>
            <a:ext cx="46395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11125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1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9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7703705"/>
              </p:ext>
            </p:extLst>
          </p:nvPr>
        </p:nvGraphicFramePr>
        <p:xfrm>
          <a:off x="1619250" y="1449958"/>
          <a:ext cx="8804910" cy="4765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2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319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OKUL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ADI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110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i="1" u="sng" dirty="0">
                          <a:latin typeface="Carlito"/>
                          <a:cs typeface="Carlito"/>
                        </a:rPr>
                        <a:t>ÖN </a:t>
                      </a:r>
                      <a:r>
                        <a:rPr sz="1800" b="1" i="1" u="sng" spc="-225" dirty="0">
                          <a:latin typeface="Arial"/>
                          <a:cs typeface="Arial"/>
                        </a:rPr>
                        <a:t>ELEME</a:t>
                      </a:r>
                      <a:r>
                        <a:rPr sz="1800" b="1" i="1" u="sng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235" dirty="0">
                          <a:latin typeface="Arial"/>
                          <a:cs typeface="Arial"/>
                        </a:rPr>
                        <a:t>ŞARTLARI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*Merkezi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sınavla alma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*Tam teşekkülü hastaneden sağlık raporu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 b="1" i="1" u="sng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i="1" u="sng" spc="-275" dirty="0">
                          <a:latin typeface="Arial"/>
                          <a:cs typeface="Arial"/>
                        </a:rPr>
                        <a:t>BURS</a:t>
                      </a:r>
                      <a:r>
                        <a:rPr sz="1800" b="1" i="1" u="sng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150" dirty="0">
                          <a:latin typeface="Arial"/>
                          <a:cs typeface="Arial"/>
                        </a:rPr>
                        <a:t>İMKANLARI</a:t>
                      </a:r>
                      <a:endParaRPr sz="1800" b="1" i="1" u="sng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*LGS de 400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puan üzeri alan ilk 3 öğrenciye burs desteği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Her sınıf düzeyince her 3 öğrenciye burs imkanı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i="1" u="sng" spc="15" dirty="0">
                          <a:latin typeface="Carlito"/>
                          <a:cs typeface="Carlito"/>
                        </a:rPr>
                        <a:t>YEMEK </a:t>
                      </a:r>
                      <a:r>
                        <a:rPr sz="1800" b="1" i="1" u="sng" spc="-24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800" b="1" i="1" u="sng" spc="-235" dirty="0" smtClean="0">
                          <a:latin typeface="Arial"/>
                          <a:cs typeface="Arial"/>
                        </a:rPr>
                        <a:t>PANSİYON</a:t>
                      </a:r>
                      <a:r>
                        <a:rPr lang="tr-TR" sz="1800" b="1" i="1" u="sng" spc="-2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37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150" dirty="0">
                          <a:latin typeface="Arial"/>
                          <a:cs typeface="Arial"/>
                        </a:rPr>
                        <a:t>İMKANLARI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* Okulumuzda Öğretmen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Evi işbirliği ile yemekhanelerde yemekler çıkmaktadır.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i="1" u="sng" spc="-280" dirty="0">
                          <a:latin typeface="Arial"/>
                          <a:cs typeface="Arial"/>
                        </a:rPr>
                        <a:t>PAYDAŞLAR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Mersin Deniz Ticaret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Odası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Mersin Milli Eğitim Müdürlüğü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Mersin Sanayi ve Ticaret Odası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Mersin Liman </a:t>
                      </a:r>
                      <a:r>
                        <a:rPr lang="tr-TR" sz="1800" baseline="0" smtClean="0">
                          <a:latin typeface="Times New Roman"/>
                          <a:cs typeface="Times New Roman"/>
                        </a:rPr>
                        <a:t>Başkanlıgı</a:t>
                      </a:r>
                      <a:endParaRPr lang="tr-TR" sz="18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6075796"/>
              </p:ext>
            </p:extLst>
          </p:nvPr>
        </p:nvGraphicFramePr>
        <p:xfrm>
          <a:off x="1678558" y="1585341"/>
          <a:ext cx="8915400" cy="4966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860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OKUL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ADI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sng" spc="-305" dirty="0">
                          <a:latin typeface="Arial"/>
                          <a:cs typeface="Arial"/>
                        </a:rPr>
                        <a:t>SOSYAL</a:t>
                      </a:r>
                      <a:r>
                        <a:rPr sz="1800" b="1" i="1" u="sng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245" dirty="0">
                          <a:latin typeface="Arial"/>
                          <a:cs typeface="Arial"/>
                        </a:rPr>
                        <a:t>FAALİYETLER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*TÜBİTAK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4006 Bilim Fuarı, Okul dergisi, Bilgi yarışmaları, Uluslararası Mersin Maratonuna katılım, Mezuniyet Töreni, Öğrenci Gezileri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sng" spc="-295" dirty="0">
                          <a:latin typeface="Arial"/>
                          <a:cs typeface="Arial"/>
                        </a:rPr>
                        <a:t>DERS </a:t>
                      </a:r>
                      <a:r>
                        <a:rPr sz="1800" b="1" i="1" u="sng" spc="-165" dirty="0">
                          <a:latin typeface="Arial"/>
                          <a:cs typeface="Arial"/>
                        </a:rPr>
                        <a:t>DIŞI</a:t>
                      </a:r>
                      <a:r>
                        <a:rPr sz="1800" b="1" i="1" u="sng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280" dirty="0">
                          <a:latin typeface="Arial"/>
                          <a:cs typeface="Arial"/>
                        </a:rPr>
                        <a:t>EGZERSİZLER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Futbol, Basketbol , Voleybol,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tr-TR" sz="1800" baseline="0" dirty="0" err="1" smtClean="0">
                          <a:latin typeface="Times New Roman"/>
                          <a:cs typeface="Times New Roman"/>
                        </a:rPr>
                        <a:t>Okculuk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, Masa Denizi, Yüzme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 b="1" i="1" u="sng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sng" spc="-265" dirty="0">
                          <a:latin typeface="Arial"/>
                          <a:cs typeface="Arial"/>
                        </a:rPr>
                        <a:t>ELDE </a:t>
                      </a:r>
                      <a:r>
                        <a:rPr sz="1800" b="1" i="1" u="sng" spc="-210" dirty="0">
                          <a:latin typeface="Arial"/>
                          <a:cs typeface="Arial"/>
                        </a:rPr>
                        <a:t>EDİLEN</a:t>
                      </a:r>
                      <a:r>
                        <a:rPr sz="1800" b="1" i="1" u="sng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229" dirty="0">
                          <a:latin typeface="Arial"/>
                          <a:cs typeface="Arial"/>
                        </a:rPr>
                        <a:t>BAŞARILAR</a:t>
                      </a:r>
                      <a:endParaRPr sz="1800" b="1" i="1" u="sng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MEB,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TO</a:t>
                      </a:r>
                      <a:r>
                        <a:rPr lang="tr-TR" sz="2000" baseline="0" dirty="0" smtClean="0">
                          <a:latin typeface="Times New Roman"/>
                          <a:cs typeface="Times New Roman"/>
                        </a:rPr>
                        <a:t>BB, TOBB ETÜ işbirliğinde imzalanan protokol ile özel program ve proje uygulayan devlet okulu , Beyaz Bayrak , Beslenme Dostu, Şiir yarışmaları birincilikleri, En iyi girişimcilik fikri, Okulum temiz belgesi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 b="1" i="1" u="sng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sng" spc="-235" dirty="0">
                          <a:latin typeface="Arial"/>
                          <a:cs typeface="Arial"/>
                        </a:rPr>
                        <a:t>ERASMUS</a:t>
                      </a:r>
                      <a:r>
                        <a:rPr sz="1800" b="1" i="1" u="sng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sng" spc="-265" dirty="0">
                          <a:latin typeface="Arial"/>
                          <a:cs typeface="Arial"/>
                        </a:rPr>
                        <a:t>PROJELERİ</a:t>
                      </a:r>
                      <a:endParaRPr sz="1800" b="1" i="1" u="sng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Yelkenler Fora,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Geleceğin Gemi Adamları </a:t>
                      </a:r>
                      <a:r>
                        <a:rPr lang="tr-TR" sz="1800" baseline="0" dirty="0" err="1" smtClean="0">
                          <a:latin typeface="Times New Roman"/>
                          <a:cs typeface="Times New Roman"/>
                        </a:rPr>
                        <a:t>Avrupada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isimli </a:t>
                      </a:r>
                      <a:r>
                        <a:rPr lang="tr-TR" sz="1800" baseline="0" dirty="0" err="1" smtClean="0">
                          <a:latin typeface="Times New Roman"/>
                          <a:cs typeface="Times New Roman"/>
                        </a:rPr>
                        <a:t>erasmus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+ K102 projesi. Etkili Fen Öğretimi </a:t>
                      </a:r>
                      <a:r>
                        <a:rPr lang="tr-TR" sz="1800" baseline="0" dirty="0" err="1" smtClean="0">
                          <a:latin typeface="Times New Roman"/>
                          <a:cs typeface="Times New Roman"/>
                        </a:rPr>
                        <a:t>Erasmus</a:t>
                      </a:r>
                      <a:r>
                        <a:rPr lang="tr-TR" sz="1800" baseline="0" dirty="0" smtClean="0">
                          <a:latin typeface="Times New Roman"/>
                          <a:cs typeface="Times New Roman"/>
                        </a:rPr>
                        <a:t> + K229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7575" y="794702"/>
            <a:ext cx="10356850" cy="369332"/>
          </a:xfrm>
        </p:spPr>
        <p:txBody>
          <a:bodyPr/>
          <a:lstStyle/>
          <a:p>
            <a:r>
              <a:rPr lang="tr-TR" dirty="0" smtClean="0"/>
              <a:t>Neden Biz?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708981"/>
          </a:xfrm>
        </p:spPr>
        <p:txBody>
          <a:bodyPr/>
          <a:lstStyle/>
          <a:p>
            <a:r>
              <a:rPr lang="tr-TR" dirty="0" smtClean="0"/>
              <a:t> * Mersin Deniz Ticaret Odası tarafından burs desteği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En fazla 30 kişilik sınıflar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Hijyen Ortam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Gemi makineleri </a:t>
            </a:r>
            <a:r>
              <a:rPr lang="tr-TR" dirty="0" err="1" smtClean="0"/>
              <a:t>Simulatoru</a:t>
            </a:r>
            <a:r>
              <a:rPr lang="tr-TR" dirty="0" smtClean="0"/>
              <a:t>, Köprü üstü </a:t>
            </a:r>
            <a:r>
              <a:rPr lang="tr-TR" dirty="0" err="1" smtClean="0"/>
              <a:t>Simulatorü</a:t>
            </a:r>
            <a:r>
              <a:rPr lang="tr-TR" dirty="0" smtClean="0"/>
              <a:t>, Sıvı yük </a:t>
            </a:r>
            <a:r>
              <a:rPr lang="tr-TR" dirty="0" err="1" smtClean="0"/>
              <a:t>elleçleme</a:t>
            </a:r>
            <a:r>
              <a:rPr lang="tr-TR" dirty="0" smtClean="0"/>
              <a:t> </a:t>
            </a:r>
            <a:r>
              <a:rPr lang="tr-TR" dirty="0" err="1" smtClean="0"/>
              <a:t>Simulatörü</a:t>
            </a:r>
            <a:r>
              <a:rPr lang="tr-TR" dirty="0" smtClean="0"/>
              <a:t>, Telsiz </a:t>
            </a:r>
            <a:r>
              <a:rPr lang="tr-TR" dirty="0" err="1" smtClean="0"/>
              <a:t>Simulatörü</a:t>
            </a:r>
            <a:r>
              <a:rPr lang="tr-TR" dirty="0" smtClean="0"/>
              <a:t> ile Tam donanımlı gemi makineleri Dairesi, Denizde canlı kalma Eğitimi İstasyonu, Revir, Yangın Eğitimi Merkezi gibi bir çok Atölye ve Donanım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Alanında uzman sertifikalı eğitimci kadrosu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Yabancı dil derslerinde «</a:t>
            </a:r>
            <a:r>
              <a:rPr lang="tr-TR" dirty="0" err="1" smtClean="0"/>
              <a:t>Native</a:t>
            </a:r>
            <a:r>
              <a:rPr lang="tr-TR" dirty="0" smtClean="0"/>
              <a:t> </a:t>
            </a:r>
            <a:r>
              <a:rPr lang="tr-TR" dirty="0" err="1" smtClean="0"/>
              <a:t>Speaker</a:t>
            </a:r>
            <a:r>
              <a:rPr lang="tr-TR" dirty="0" smtClean="0"/>
              <a:t> Uygulaması ile aynı anda 2 ile eğitimci ile gerçekleştirilen dersler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Destekleme ve Yetiştirme kursları, Deneme Sınavları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Ders öğretmeni, Antrenör ve Can Kurtaran eşliğinde Mersin Olimpik Yüzme Havuzunda yüzme dersleri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Uygulamalı Eğitimlerde kullanılmak üzere 1 adet 14 MT. Çelik gövdeli ve 1 adet 10 MT. Ahşap gövdeli Eğitim Gemisi ile acil durumlarda </a:t>
            </a:r>
            <a:r>
              <a:rPr lang="tr-TR" dirty="0" err="1" smtClean="0"/>
              <a:t>müdahele</a:t>
            </a:r>
            <a:r>
              <a:rPr lang="tr-TR" dirty="0" smtClean="0"/>
              <a:t> için Zodyak bot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Zengin içeriğe sahip kütüphane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10 farklı branşta güncel dergiye abonelik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 çok sosyal kültürel faaliyetler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mtClean="0"/>
              <a:t>Kariyer Günleri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6137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101" y="6115050"/>
            <a:ext cx="171450" cy="643255"/>
          </a:xfrm>
          <a:custGeom>
            <a:avLst/>
            <a:gdLst/>
            <a:ahLst/>
            <a:cxnLst/>
            <a:rect l="l" t="t" r="r" b="b"/>
            <a:pathLst>
              <a:path w="171450" h="643254">
                <a:moveTo>
                  <a:pt x="0" y="642937"/>
                </a:moveTo>
                <a:lnTo>
                  <a:pt x="171450" y="642937"/>
                </a:lnTo>
                <a:lnTo>
                  <a:pt x="171450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24100" y="169862"/>
            <a:ext cx="7705725" cy="6594475"/>
            <a:chOff x="2324100" y="169862"/>
            <a:chExt cx="7705725" cy="6594475"/>
          </a:xfrm>
        </p:grpSpPr>
        <p:sp>
          <p:nvSpPr>
            <p:cNvPr id="4" name="object 4"/>
            <p:cNvSpPr/>
            <p:nvPr/>
          </p:nvSpPr>
          <p:spPr>
            <a:xfrm>
              <a:off x="6015101" y="176212"/>
              <a:ext cx="171450" cy="633730"/>
            </a:xfrm>
            <a:custGeom>
              <a:avLst/>
              <a:gdLst/>
              <a:ahLst/>
              <a:cxnLst/>
              <a:rect l="l" t="t" r="r" b="b"/>
              <a:pathLst>
                <a:path w="171450" h="633730">
                  <a:moveTo>
                    <a:pt x="0" y="633412"/>
                  </a:moveTo>
                  <a:lnTo>
                    <a:pt x="171450" y="633412"/>
                  </a:lnTo>
                  <a:lnTo>
                    <a:pt x="171450" y="0"/>
                  </a:lnTo>
                  <a:lnTo>
                    <a:pt x="0" y="0"/>
                  </a:lnTo>
                  <a:lnTo>
                    <a:pt x="0" y="633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5101" y="176212"/>
              <a:ext cx="171450" cy="6581775"/>
            </a:xfrm>
            <a:custGeom>
              <a:avLst/>
              <a:gdLst/>
              <a:ahLst/>
              <a:cxnLst/>
              <a:rect l="l" t="t" r="r" b="b"/>
              <a:pathLst>
                <a:path w="171450" h="6581775">
                  <a:moveTo>
                    <a:pt x="0" y="6581775"/>
                  </a:moveTo>
                  <a:lnTo>
                    <a:pt x="171450" y="6581775"/>
                  </a:lnTo>
                  <a:lnTo>
                    <a:pt x="171450" y="0"/>
                  </a:lnTo>
                  <a:lnTo>
                    <a:pt x="0" y="0"/>
                  </a:lnTo>
                  <a:lnTo>
                    <a:pt x="0" y="658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4100" y="809625"/>
              <a:ext cx="7705725" cy="5305425"/>
            </a:xfrm>
            <a:custGeom>
              <a:avLst/>
              <a:gdLst/>
              <a:ahLst/>
              <a:cxnLst/>
              <a:rect l="l" t="t" r="r" b="b"/>
              <a:pathLst>
                <a:path w="7705725" h="5305425">
                  <a:moveTo>
                    <a:pt x="7705725" y="0"/>
                  </a:moveTo>
                  <a:lnTo>
                    <a:pt x="0" y="0"/>
                  </a:lnTo>
                  <a:lnTo>
                    <a:pt x="0" y="5305425"/>
                  </a:lnTo>
                  <a:lnTo>
                    <a:pt x="7705725" y="5305425"/>
                  </a:lnTo>
                  <a:lnTo>
                    <a:pt x="7705725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40329" y="1031239"/>
            <a:ext cx="6069330" cy="24872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622300" marR="599440" algn="ctr">
              <a:lnSpc>
                <a:spcPts val="4280"/>
              </a:lnSpc>
              <a:spcBef>
                <a:spcPts val="655"/>
              </a:spcBef>
            </a:pPr>
            <a:r>
              <a:rPr lang="tr-TR" sz="3950" spc="-440" dirty="0" smtClean="0">
                <a:latin typeface="Algerian" panose="04020705040A02060702" pitchFamily="82" charset="0"/>
                <a:cs typeface="Arial"/>
              </a:rPr>
              <a:t>OKULDAN </a:t>
            </a:r>
          </a:p>
          <a:p>
            <a:pPr marL="622300" marR="599440" algn="ctr">
              <a:lnSpc>
                <a:spcPts val="4280"/>
              </a:lnSpc>
              <a:spcBef>
                <a:spcPts val="655"/>
              </a:spcBef>
            </a:pPr>
            <a:r>
              <a:rPr lang="tr-TR" sz="3950" spc="-440" dirty="0" smtClean="0">
                <a:latin typeface="Algerian" panose="04020705040A02060702" pitchFamily="82" charset="0"/>
                <a:cs typeface="Arial"/>
              </a:rPr>
              <a:t>KARELER</a:t>
            </a:r>
          </a:p>
          <a:p>
            <a:pPr marL="622300" marR="599440" algn="ctr">
              <a:lnSpc>
                <a:spcPts val="4280"/>
              </a:lnSpc>
              <a:spcBef>
                <a:spcPts val="655"/>
              </a:spcBef>
            </a:pPr>
            <a:endParaRPr sz="3950" dirty="0">
              <a:latin typeface="Algerian" panose="04020705040A02060702" pitchFamily="8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293" y="491779"/>
            <a:ext cx="1108289" cy="1114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20350" y="537280"/>
            <a:ext cx="1202266" cy="117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66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94702"/>
            <a:ext cx="3317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ATÖLYELERDEN</a:t>
            </a:r>
            <a:r>
              <a:rPr spc="-345" dirty="0"/>
              <a:t> </a:t>
            </a:r>
            <a:r>
              <a:rPr spc="-409" dirty="0"/>
              <a:t>GÖRSELLER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623887"/>
            <a:ext cx="10287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1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94702"/>
            <a:ext cx="3317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ATÖLYELERDEN</a:t>
            </a:r>
            <a:r>
              <a:rPr spc="-345" dirty="0"/>
              <a:t> </a:t>
            </a:r>
            <a:r>
              <a:rPr spc="-409" dirty="0"/>
              <a:t>GÖRSELLER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1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94702"/>
            <a:ext cx="3317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ATÖLYELERDEN</a:t>
            </a:r>
            <a:r>
              <a:rPr spc="-345" dirty="0"/>
              <a:t> </a:t>
            </a:r>
            <a:r>
              <a:rPr spc="-409" dirty="0"/>
              <a:t>GÖRSELLER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6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94702"/>
            <a:ext cx="3317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ATÖLYELERDEN</a:t>
            </a:r>
            <a:r>
              <a:rPr spc="-345" dirty="0"/>
              <a:t> </a:t>
            </a:r>
            <a:r>
              <a:rPr spc="-409" dirty="0"/>
              <a:t>GÖRSELLER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404812"/>
            <a:ext cx="102870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4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429</Words>
  <Application>Microsoft Office PowerPoint</Application>
  <PresentationFormat>Özel</PresentationFormat>
  <Paragraphs>80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Office Theme</vt:lpstr>
      <vt:lpstr>Slayt 1</vt:lpstr>
      <vt:lpstr>Slayt 2</vt:lpstr>
      <vt:lpstr>Slayt 3</vt:lpstr>
      <vt:lpstr>Slayt 4</vt:lpstr>
      <vt:lpstr>ATÖLYELERDEN GÖRSELLER</vt:lpstr>
      <vt:lpstr>ATÖLYELERDEN GÖRSELLER</vt:lpstr>
      <vt:lpstr>ATÖLYELERDEN GÖRSELLER</vt:lpstr>
      <vt:lpstr>ATÖLYELERDEN GÖRSELLER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GÜVERTE BÖLÜMÜNDEN KARELER</vt:lpstr>
      <vt:lpstr>STAJ PROGRAMI</vt:lpstr>
      <vt:lpstr>10. SINIF ÖĞRENCİMİZ MEHMET ÖZCAN 29 EKİM CUMHURİYET BAYRAMI YELKEN YARIŞLARINDA İL BİRİNCİ OLMUŞTUR.</vt:lpstr>
      <vt:lpstr>SIFIR ATIK DEFİLESİNE  ÖĞRENCİMİZ BALIK AĞLARINDAN OLUŞTURDUĞU TASARIM ELBİSESİYLE KATILMIŞTIR</vt:lpstr>
      <vt:lpstr>Slayt 35</vt:lpstr>
      <vt:lpstr>Slayt 36</vt:lpstr>
      <vt:lpstr>Slayt 37</vt:lpstr>
      <vt:lpstr>Slayt 38</vt:lpstr>
      <vt:lpstr>Neden Biz?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Çelik</dc:creator>
  <cp:lastModifiedBy>user</cp:lastModifiedBy>
  <cp:revision>15</cp:revision>
  <dcterms:created xsi:type="dcterms:W3CDTF">2021-06-12T14:08:05Z</dcterms:created>
  <dcterms:modified xsi:type="dcterms:W3CDTF">2023-04-25T09:56:40Z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2021-06-12T00:00:00Z</vt:filetime>
  </property>
  <property fmtid="{D5CDD505-2E9C-101B-9397-08002B2CF9AE}" pid="3" name="LastSaved">
    <vt:filetime>2021-06-12T00:00:00Z</vt:filetime>
  </property>
</Properties>
</file>