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86" r:id="rId2"/>
    <p:sldId id="256" r:id="rId3"/>
    <p:sldId id="260" r:id="rId4"/>
    <p:sldId id="284" r:id="rId5"/>
    <p:sldId id="258" r:id="rId6"/>
    <p:sldId id="261" r:id="rId7"/>
    <p:sldId id="259" r:id="rId8"/>
    <p:sldId id="257" r:id="rId9"/>
    <p:sldId id="287" r:id="rId10"/>
    <p:sldId id="288" r:id="rId11"/>
    <p:sldId id="289" r:id="rId12"/>
    <p:sldId id="281" r:id="rId13"/>
    <p:sldId id="262" r:id="rId14"/>
    <p:sldId id="275" r:id="rId15"/>
    <p:sldId id="276" r:id="rId16"/>
    <p:sldId id="277" r:id="rId17"/>
    <p:sldId id="282" r:id="rId18"/>
    <p:sldId id="280" r:id="rId19"/>
    <p:sldId id="264" r:id="rId20"/>
    <p:sldId id="271" r:id="rId21"/>
    <p:sldId id="273" r:id="rId22"/>
    <p:sldId id="272" r:id="rId23"/>
    <p:sldId id="274" r:id="rId24"/>
    <p:sldId id="279" r:id="rId25"/>
    <p:sldId id="265" r:id="rId26"/>
    <p:sldId id="268" r:id="rId27"/>
    <p:sldId id="267" r:id="rId28"/>
    <p:sldId id="270" r:id="rId29"/>
    <p:sldId id="269" r:id="rId30"/>
    <p:sldId id="285" r:id="rId31"/>
    <p:sldId id="263" r:id="rId32"/>
    <p:sldId id="283"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5" autoAdjust="0"/>
    <p:restoredTop sz="94660"/>
  </p:normalViewPr>
  <p:slideViewPr>
    <p:cSldViewPr snapToGrid="0">
      <p:cViewPr>
        <p:scale>
          <a:sx n="51" d="100"/>
          <a:sy n="51" d="100"/>
        </p:scale>
        <p:origin x="-786" y="-58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ykut Kabak" userId="8745503528e16e4d" providerId="LiveId" clId="{6DE942A4-C6FE-497E-93A8-869FE1561CCB}"/>
    <pc:docChg chg="undo custSel addSld modSld sldOrd">
      <pc:chgData name="Aykut Kabak" userId="8745503528e16e4d" providerId="LiveId" clId="{6DE942A4-C6FE-497E-93A8-869FE1561CCB}" dt="2023-04-27T17:15:32.778" v="2012" actId="20577"/>
      <pc:docMkLst>
        <pc:docMk/>
      </pc:docMkLst>
      <pc:sldChg chg="modSp mod">
        <pc:chgData name="Aykut Kabak" userId="8745503528e16e4d" providerId="LiveId" clId="{6DE942A4-C6FE-497E-93A8-869FE1561CCB}" dt="2023-04-19T18:17:58.053" v="1163" actId="14100"/>
        <pc:sldMkLst>
          <pc:docMk/>
          <pc:sldMk cId="1674425800" sldId="256"/>
        </pc:sldMkLst>
        <pc:spChg chg="mod">
          <ac:chgData name="Aykut Kabak" userId="8745503528e16e4d" providerId="LiveId" clId="{6DE942A4-C6FE-497E-93A8-869FE1561CCB}" dt="2023-04-19T18:17:50.379" v="1162" actId="2711"/>
          <ac:spMkLst>
            <pc:docMk/>
            <pc:sldMk cId="1674425800" sldId="256"/>
            <ac:spMk id="2" creationId="{00000000-0000-0000-0000-000000000000}"/>
          </ac:spMkLst>
        </pc:spChg>
        <pc:spChg chg="mod">
          <ac:chgData name="Aykut Kabak" userId="8745503528e16e4d" providerId="LiveId" clId="{6DE942A4-C6FE-497E-93A8-869FE1561CCB}" dt="2023-04-19T18:17:58.053" v="1163" actId="14100"/>
          <ac:spMkLst>
            <pc:docMk/>
            <pc:sldMk cId="1674425800" sldId="256"/>
            <ac:spMk id="3" creationId="{00000000-0000-0000-0000-000000000000}"/>
          </ac:spMkLst>
        </pc:spChg>
      </pc:sldChg>
      <pc:sldChg chg="modSp mod ord">
        <pc:chgData name="Aykut Kabak" userId="8745503528e16e4d" providerId="LiveId" clId="{6DE942A4-C6FE-497E-93A8-869FE1561CCB}" dt="2023-04-19T18:15:09.248" v="1161" actId="113"/>
        <pc:sldMkLst>
          <pc:docMk/>
          <pc:sldMk cId="1026799215" sldId="257"/>
        </pc:sldMkLst>
        <pc:spChg chg="mod">
          <ac:chgData name="Aykut Kabak" userId="8745503528e16e4d" providerId="LiveId" clId="{6DE942A4-C6FE-497E-93A8-869FE1561CCB}" dt="2023-04-19T18:15:09.248" v="1161" actId="113"/>
          <ac:spMkLst>
            <pc:docMk/>
            <pc:sldMk cId="1026799215" sldId="257"/>
            <ac:spMk id="2" creationId="{D0991581-6E7F-E450-93D8-A393A922B7ED}"/>
          </ac:spMkLst>
        </pc:spChg>
        <pc:spChg chg="mod">
          <ac:chgData name="Aykut Kabak" userId="8745503528e16e4d" providerId="LiveId" clId="{6DE942A4-C6FE-497E-93A8-869FE1561CCB}" dt="2023-04-19T18:14:55.168" v="1158" actId="2711"/>
          <ac:spMkLst>
            <pc:docMk/>
            <pc:sldMk cId="1026799215" sldId="257"/>
            <ac:spMk id="3" creationId="{6CF8646F-015F-82BC-E82B-D22B288AF85C}"/>
          </ac:spMkLst>
        </pc:spChg>
      </pc:sldChg>
      <pc:sldChg chg="modSp mod">
        <pc:chgData name="Aykut Kabak" userId="8745503528e16e4d" providerId="LiveId" clId="{6DE942A4-C6FE-497E-93A8-869FE1561CCB}" dt="2023-04-26T15:07:14.990" v="1185" actId="20577"/>
        <pc:sldMkLst>
          <pc:docMk/>
          <pc:sldMk cId="2891751375" sldId="258"/>
        </pc:sldMkLst>
        <pc:spChg chg="mod">
          <ac:chgData name="Aykut Kabak" userId="8745503528e16e4d" providerId="LiveId" clId="{6DE942A4-C6FE-497E-93A8-869FE1561CCB}" dt="2023-04-26T15:07:14.990" v="1185" actId="20577"/>
          <ac:spMkLst>
            <pc:docMk/>
            <pc:sldMk cId="2891751375" sldId="258"/>
            <ac:spMk id="3" creationId="{597CAEA0-94F3-C497-139B-00403407934A}"/>
          </ac:spMkLst>
        </pc:spChg>
      </pc:sldChg>
      <pc:sldChg chg="modSp mod ord">
        <pc:chgData name="Aykut Kabak" userId="8745503528e16e4d" providerId="LiveId" clId="{6DE942A4-C6FE-497E-93A8-869FE1561CCB}" dt="2023-04-26T15:18:20.541" v="1573" actId="20577"/>
        <pc:sldMkLst>
          <pc:docMk/>
          <pc:sldMk cId="3427208978" sldId="259"/>
        </pc:sldMkLst>
        <pc:spChg chg="mod">
          <ac:chgData name="Aykut Kabak" userId="8745503528e16e4d" providerId="LiveId" clId="{6DE942A4-C6FE-497E-93A8-869FE1561CCB}" dt="2023-04-26T15:18:20.541" v="1573" actId="20577"/>
          <ac:spMkLst>
            <pc:docMk/>
            <pc:sldMk cId="3427208978" sldId="259"/>
            <ac:spMk id="2" creationId="{FCA855C3-D682-FB7F-21F6-E22F6A0BA32C}"/>
          </ac:spMkLst>
        </pc:spChg>
        <pc:spChg chg="mod">
          <ac:chgData name="Aykut Kabak" userId="8745503528e16e4d" providerId="LiveId" clId="{6DE942A4-C6FE-497E-93A8-869FE1561CCB}" dt="2023-04-19T18:09:19.431" v="1067" actId="20577"/>
          <ac:spMkLst>
            <pc:docMk/>
            <pc:sldMk cId="3427208978" sldId="259"/>
            <ac:spMk id="3" creationId="{679BB3D3-B08A-052D-8296-6A081E9AEC0A}"/>
          </ac:spMkLst>
        </pc:spChg>
      </pc:sldChg>
      <pc:sldChg chg="modSp new mod">
        <pc:chgData name="Aykut Kabak" userId="8745503528e16e4d" providerId="LiveId" clId="{6DE942A4-C6FE-497E-93A8-869FE1561CCB}" dt="2023-04-27T17:13:09.690" v="1914" actId="20577"/>
        <pc:sldMkLst>
          <pc:docMk/>
          <pc:sldMk cId="2164582869" sldId="260"/>
        </pc:sldMkLst>
        <pc:spChg chg="mod">
          <ac:chgData name="Aykut Kabak" userId="8745503528e16e4d" providerId="LiveId" clId="{6DE942A4-C6FE-497E-93A8-869FE1561CCB}" dt="2023-04-19T18:02:17.331" v="696" actId="1076"/>
          <ac:spMkLst>
            <pc:docMk/>
            <pc:sldMk cId="2164582869" sldId="260"/>
            <ac:spMk id="2" creationId="{97C785E8-69EA-75E8-E0B7-AE21FA448E9B}"/>
          </ac:spMkLst>
        </pc:spChg>
        <pc:spChg chg="mod">
          <ac:chgData name="Aykut Kabak" userId="8745503528e16e4d" providerId="LiveId" clId="{6DE942A4-C6FE-497E-93A8-869FE1561CCB}" dt="2023-04-27T17:13:09.690" v="1914" actId="20577"/>
          <ac:spMkLst>
            <pc:docMk/>
            <pc:sldMk cId="2164582869" sldId="260"/>
            <ac:spMk id="3" creationId="{120DCDAC-3146-E472-47F2-BE4F9B88A679}"/>
          </ac:spMkLst>
        </pc:spChg>
      </pc:sldChg>
      <pc:sldChg chg="delSp modSp new mod">
        <pc:chgData name="Aykut Kabak" userId="8745503528e16e4d" providerId="LiveId" clId="{6DE942A4-C6FE-497E-93A8-869FE1561CCB}" dt="2023-04-19T18:13:10.219" v="1072" actId="21"/>
        <pc:sldMkLst>
          <pc:docMk/>
          <pc:sldMk cId="3084360801" sldId="261"/>
        </pc:sldMkLst>
        <pc:spChg chg="del mod">
          <ac:chgData name="Aykut Kabak" userId="8745503528e16e4d" providerId="LiveId" clId="{6DE942A4-C6FE-497E-93A8-869FE1561CCB}" dt="2023-04-19T18:13:10.219" v="1072" actId="21"/>
          <ac:spMkLst>
            <pc:docMk/>
            <pc:sldMk cId="3084360801" sldId="261"/>
            <ac:spMk id="2" creationId="{D1DCBE93-E5CB-F2C4-36D3-A2BE19188394}"/>
          </ac:spMkLst>
        </pc:spChg>
        <pc:spChg chg="mod">
          <ac:chgData name="Aykut Kabak" userId="8745503528e16e4d" providerId="LiveId" clId="{6DE942A4-C6FE-497E-93A8-869FE1561CCB}" dt="2023-04-19T18:10:46.986" v="1070" actId="27636"/>
          <ac:spMkLst>
            <pc:docMk/>
            <pc:sldMk cId="3084360801" sldId="261"/>
            <ac:spMk id="3" creationId="{6929ACC4-E929-7909-CCAA-3FB118B107FC}"/>
          </ac:spMkLst>
        </pc:spChg>
      </pc:sldChg>
      <pc:sldChg chg="modSp new mod">
        <pc:chgData name="Aykut Kabak" userId="8745503528e16e4d" providerId="LiveId" clId="{6DE942A4-C6FE-497E-93A8-869FE1561CCB}" dt="2023-04-27T17:15:32.778" v="2012" actId="20577"/>
        <pc:sldMkLst>
          <pc:docMk/>
          <pc:sldMk cId="2597471291" sldId="262"/>
        </pc:sldMkLst>
        <pc:spChg chg="mod">
          <ac:chgData name="Aykut Kabak" userId="8745503528e16e4d" providerId="LiveId" clId="{6DE942A4-C6FE-497E-93A8-869FE1561CCB}" dt="2023-04-27T17:15:32.778" v="2012" actId="20577"/>
          <ac:spMkLst>
            <pc:docMk/>
            <pc:sldMk cId="2597471291" sldId="262"/>
            <ac:spMk id="2" creationId="{9BA0A538-5610-46C7-90AC-03180FFA5F9E}"/>
          </ac:spMkLst>
        </pc:spChg>
        <pc:spChg chg="mod">
          <ac:chgData name="Aykut Kabak" userId="8745503528e16e4d" providerId="LiveId" clId="{6DE942A4-C6FE-497E-93A8-869FE1561CCB}" dt="2023-04-26T15:21:17.565" v="1897" actId="20577"/>
          <ac:spMkLst>
            <pc:docMk/>
            <pc:sldMk cId="2597471291" sldId="262"/>
            <ac:spMk id="3" creationId="{D51E42DA-0F1E-09AF-139B-726CC141C413}"/>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a:t>Asıl başlık stilini düzenlemek için tıklayın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E2072480-10DA-4FB4-BEAE-2A1DEA90F248}" type="datetimeFigureOut">
              <a:rPr lang="tr-TR" smtClean="0"/>
              <a:t>28.04.2023</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4039495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E2072480-10DA-4FB4-BEAE-2A1DEA90F248}" type="datetimeFigureOut">
              <a:rPr lang="tr-TR" smtClean="0"/>
              <a:t>28.04.2023</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1395963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E2072480-10DA-4FB4-BEAE-2A1DEA90F248}" type="datetimeFigureOut">
              <a:rPr lang="tr-TR" smtClean="0"/>
              <a:t>28.04.2023</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20A84BC-3F9E-4B08-9743-FC4E27FA5126}"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46383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E2072480-10DA-4FB4-BEAE-2A1DEA90F248}" type="datetimeFigureOut">
              <a:rPr lang="tr-TR" smtClean="0"/>
              <a:t>28.04.2023</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931903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E2072480-10DA-4FB4-BEAE-2A1DEA90F248}" type="datetimeFigureOut">
              <a:rPr lang="tr-TR" smtClean="0"/>
              <a:t>28.04.2023</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20A84BC-3F9E-4B08-9743-FC4E27FA5126}"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540503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E2072480-10DA-4FB4-BEAE-2A1DEA90F248}" type="datetimeFigureOut">
              <a:rPr lang="tr-TR" smtClean="0"/>
              <a:t>28.04.2023</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7722074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2072480-10DA-4FB4-BEAE-2A1DEA90F248}" type="datetimeFigureOut">
              <a:rPr lang="tr-TR" smtClean="0"/>
              <a:t>28.04.2023</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19596291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2072480-10DA-4FB4-BEAE-2A1DEA90F248}" type="datetimeFigureOut">
              <a:rPr lang="tr-TR" smtClean="0"/>
              <a:t>28.04.2023</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683263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a:t>Asıl başlık stilini düzenlemek için tıklayın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2072480-10DA-4FB4-BEAE-2A1DEA90F248}" type="datetimeFigureOut">
              <a:rPr lang="tr-TR" smtClean="0"/>
              <a:t>28.04.2023</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2711908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E2072480-10DA-4FB4-BEAE-2A1DEA90F248}" type="datetimeFigureOut">
              <a:rPr lang="tr-TR" smtClean="0"/>
              <a:t>28.04.2023</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2511277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E2072480-10DA-4FB4-BEAE-2A1DEA90F248}" type="datetimeFigureOut">
              <a:rPr lang="tr-TR" smtClean="0"/>
              <a:t>28.04.2023</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1743452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E2072480-10DA-4FB4-BEAE-2A1DEA90F248}" type="datetimeFigureOut">
              <a:rPr lang="tr-TR" smtClean="0"/>
              <a:t>28.04.2023</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2157324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E2072480-10DA-4FB4-BEAE-2A1DEA90F248}" type="datetimeFigureOut">
              <a:rPr lang="tr-TR" smtClean="0"/>
              <a:t>28.04.2023</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326980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072480-10DA-4FB4-BEAE-2A1DEA90F248}" type="datetimeFigureOut">
              <a:rPr lang="tr-TR" smtClean="0"/>
              <a:t>28.04.2023</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2389532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a:t>Asıl başlık stilini düzenlemek için tıklayın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E2072480-10DA-4FB4-BEAE-2A1DEA90F248}" type="datetimeFigureOut">
              <a:rPr lang="tr-TR" smtClean="0"/>
              <a:t>28.04.2023</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896874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E2072480-10DA-4FB4-BEAE-2A1DEA90F248}" type="datetimeFigureOut">
              <a:rPr lang="tr-TR" smtClean="0"/>
              <a:t>28.04.2023</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4270511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2072480-10DA-4FB4-BEAE-2A1DEA90F248}" type="datetimeFigureOut">
              <a:rPr lang="tr-TR" smtClean="0"/>
              <a:t>28.04.2023</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320A84BC-3F9E-4B08-9743-FC4E27FA5126}" type="slidenum">
              <a:rPr lang="tr-TR" smtClean="0"/>
              <a:t>‹#›</a:t>
            </a:fld>
            <a:endParaRPr lang="tr-TR"/>
          </a:p>
        </p:txBody>
      </p:sp>
    </p:spTree>
    <p:extLst>
      <p:ext uri="{BB962C8B-B14F-4D97-AF65-F5344CB8AC3E}">
        <p14:creationId xmlns:p14="http://schemas.microsoft.com/office/powerpoint/2010/main" val="37196491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2164702" y="261257"/>
            <a:ext cx="8920065" cy="951723"/>
          </a:xfrm>
        </p:spPr>
        <p:txBody>
          <a:bodyPr/>
          <a:lstStyle/>
          <a:p>
            <a:r>
              <a:rPr lang="tr-TR" dirty="0" smtClean="0"/>
              <a:t>     KADRİ ŞAMAN MTSO MTAL</a:t>
            </a:r>
            <a:endParaRPr lang="tr-TR"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351" y="1268965"/>
            <a:ext cx="10021078" cy="4739950"/>
          </a:xfrm>
          <a:prstGeom prst="rect">
            <a:avLst/>
          </a:prstGeom>
        </p:spPr>
      </p:pic>
    </p:spTree>
    <p:extLst>
      <p:ext uri="{BB962C8B-B14F-4D97-AF65-F5344CB8AC3E}">
        <p14:creationId xmlns:p14="http://schemas.microsoft.com/office/powerpoint/2010/main" val="2036742450"/>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22463229"/>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5086" y="0"/>
            <a:ext cx="6307494" cy="6858000"/>
          </a:xfrm>
          <a:prstGeom prst="rect">
            <a:avLst/>
          </a:prstGeom>
        </p:spPr>
      </p:pic>
    </p:spTree>
    <p:extLst>
      <p:ext uri="{BB962C8B-B14F-4D97-AF65-F5344CB8AC3E}">
        <p14:creationId xmlns:p14="http://schemas.microsoft.com/office/powerpoint/2010/main" val="964131891"/>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92925" y="1791478"/>
            <a:ext cx="8911687" cy="3321698"/>
          </a:xfrm>
        </p:spPr>
        <p:txBody>
          <a:bodyPr>
            <a:noAutofit/>
          </a:bodyPr>
          <a:lstStyle/>
          <a:p>
            <a:pPr algn="ctr"/>
            <a:r>
              <a:rPr lang="tr-TR" sz="6000" dirty="0" smtClean="0"/>
              <a:t>BİLİŞİM TEKNOLOJİLERİ ALANI</a:t>
            </a:r>
            <a:endParaRPr lang="tr-TR" sz="6000" dirty="0"/>
          </a:p>
        </p:txBody>
      </p:sp>
      <p:sp>
        <p:nvSpPr>
          <p:cNvPr id="3" name="İçerik Yer Tutucusu 2"/>
          <p:cNvSpPr>
            <a:spLocks noGrp="1"/>
          </p:cNvSpPr>
          <p:nvPr>
            <p:ph idx="1"/>
          </p:nvPr>
        </p:nvSpPr>
        <p:spPr/>
        <p:txBody>
          <a:bodyPr/>
          <a:lstStyle/>
          <a:p>
            <a:endParaRPr lang="tr-TR"/>
          </a:p>
        </p:txBody>
      </p:sp>
    </p:spTree>
    <p:extLst>
      <p:ext uri="{BB962C8B-B14F-4D97-AF65-F5344CB8AC3E}">
        <p14:creationId xmlns:p14="http://schemas.microsoft.com/office/powerpoint/2010/main" val="232891968"/>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9BA0A538-5610-46C7-90AC-03180FFA5F9E}"/>
              </a:ext>
            </a:extLst>
          </p:cNvPr>
          <p:cNvSpPr>
            <a:spLocks noGrp="1"/>
          </p:cNvSpPr>
          <p:nvPr>
            <p:ph type="title"/>
          </p:nvPr>
        </p:nvSpPr>
        <p:spPr>
          <a:xfrm>
            <a:off x="2592925" y="624110"/>
            <a:ext cx="8911687" cy="659567"/>
          </a:xfrm>
        </p:spPr>
        <p:txBody>
          <a:bodyPr>
            <a:normAutofit fontScale="90000"/>
          </a:bodyPr>
          <a:lstStyle/>
          <a:p>
            <a:r>
              <a:rPr lang="tr-TR" sz="3200" dirty="0"/>
              <a:t>Bilişim Teknolojileri Ön Lisans Programları</a:t>
            </a:r>
            <a:br>
              <a:rPr lang="tr-TR" sz="3200" dirty="0"/>
            </a:br>
            <a:r>
              <a:rPr lang="tr-TR" sz="1000" dirty="0"/>
              <a:t>*</a:t>
            </a:r>
            <a:r>
              <a:rPr lang="tr-TR" sz="1200" dirty="0"/>
              <a:t>Aşağıda yer alan ön lisans programlarına ek puan alarak yerleşeceklerdir.</a:t>
            </a:r>
          </a:p>
        </p:txBody>
      </p:sp>
      <p:sp>
        <p:nvSpPr>
          <p:cNvPr id="3" name="İçerik Yer Tutucusu 2">
            <a:extLst>
              <a:ext uri="{FF2B5EF4-FFF2-40B4-BE49-F238E27FC236}">
                <a16:creationId xmlns="" xmlns:a16="http://schemas.microsoft.com/office/drawing/2014/main" id="{D51E42DA-0F1E-09AF-139B-726CC141C413}"/>
              </a:ext>
            </a:extLst>
          </p:cNvPr>
          <p:cNvSpPr>
            <a:spLocks noGrp="1"/>
          </p:cNvSpPr>
          <p:nvPr>
            <p:ph idx="1"/>
          </p:nvPr>
        </p:nvSpPr>
        <p:spPr>
          <a:xfrm>
            <a:off x="2589212" y="1415562"/>
            <a:ext cx="8915400" cy="4495660"/>
          </a:xfrm>
        </p:spPr>
        <p:txBody>
          <a:bodyPr/>
          <a:lstStyle/>
          <a:p>
            <a:r>
              <a:rPr lang="tr-TR" dirty="0"/>
              <a:t>Basım ve Yayım Teknolojileri</a:t>
            </a:r>
          </a:p>
          <a:p>
            <a:r>
              <a:rPr lang="tr-TR" dirty="0"/>
              <a:t>Bilgisayar Operatörlüğü</a:t>
            </a:r>
          </a:p>
          <a:p>
            <a:r>
              <a:rPr lang="tr-TR" dirty="0"/>
              <a:t>Bilgisayar Programcılığı</a:t>
            </a:r>
          </a:p>
          <a:p>
            <a:r>
              <a:rPr lang="tr-TR" dirty="0"/>
              <a:t>Bilgisayar Teknolojisi</a:t>
            </a:r>
          </a:p>
          <a:p>
            <a:r>
              <a:rPr lang="tr-TR" dirty="0"/>
              <a:t>Bilgi Yönetimi</a:t>
            </a:r>
          </a:p>
          <a:p>
            <a:r>
              <a:rPr lang="tr-TR" dirty="0"/>
              <a:t>Bilişim Güvenliği Teknolojisi</a:t>
            </a:r>
          </a:p>
          <a:p>
            <a:r>
              <a:rPr lang="tr-TR" dirty="0"/>
              <a:t>Coğrafi Bilgi Sistemleri</a:t>
            </a:r>
          </a:p>
          <a:p>
            <a:r>
              <a:rPr lang="tr-TR" dirty="0"/>
              <a:t>Dijital Fabrika Teknolojileri</a:t>
            </a:r>
          </a:p>
          <a:p>
            <a:r>
              <a:rPr lang="tr-TR" dirty="0"/>
              <a:t>E-Ticaret ve Pazarlama</a:t>
            </a:r>
          </a:p>
          <a:p>
            <a:r>
              <a:rPr lang="tr-TR" dirty="0"/>
              <a:t>Görsel İletişim</a:t>
            </a:r>
          </a:p>
        </p:txBody>
      </p:sp>
    </p:spTree>
    <p:extLst>
      <p:ext uri="{BB962C8B-B14F-4D97-AF65-F5344CB8AC3E}">
        <p14:creationId xmlns:p14="http://schemas.microsoft.com/office/powerpoint/2010/main" val="2597471291"/>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spTree>
    <p:extLst>
      <p:ext uri="{BB962C8B-B14F-4D97-AF65-F5344CB8AC3E}">
        <p14:creationId xmlns:p14="http://schemas.microsoft.com/office/powerpoint/2010/main" val="3472004347"/>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spTree>
    <p:extLst>
      <p:ext uri="{BB962C8B-B14F-4D97-AF65-F5344CB8AC3E}">
        <p14:creationId xmlns:p14="http://schemas.microsoft.com/office/powerpoint/2010/main" val="4032378542"/>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290" y="0"/>
            <a:ext cx="12042710" cy="6858000"/>
          </a:xfrm>
          <a:prstGeom prst="rect">
            <a:avLst/>
          </a:prstGeom>
        </p:spPr>
      </p:pic>
    </p:spTree>
    <p:extLst>
      <p:ext uri="{BB962C8B-B14F-4D97-AF65-F5344CB8AC3E}">
        <p14:creationId xmlns:p14="http://schemas.microsoft.com/office/powerpoint/2010/main" val="1837221740"/>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spTree>
    <p:extLst>
      <p:ext uri="{BB962C8B-B14F-4D97-AF65-F5344CB8AC3E}">
        <p14:creationId xmlns:p14="http://schemas.microsoft.com/office/powerpoint/2010/main" val="400173320"/>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978091" y="1138335"/>
            <a:ext cx="9237305" cy="4851917"/>
          </a:xfrm>
        </p:spPr>
        <p:txBody>
          <a:bodyPr>
            <a:noAutofit/>
          </a:bodyPr>
          <a:lstStyle/>
          <a:p>
            <a:pPr algn="ctr"/>
            <a:r>
              <a:rPr lang="tr-TR" sz="6000" dirty="0" smtClean="0"/>
              <a:t/>
            </a:r>
            <a:br>
              <a:rPr lang="tr-TR" sz="6000" dirty="0" smtClean="0"/>
            </a:br>
            <a:r>
              <a:rPr lang="tr-TR" sz="6000" dirty="0" smtClean="0"/>
              <a:t>GIDA TEKNOLOJİSİ ALANI</a:t>
            </a:r>
            <a:endParaRPr lang="tr-TR" sz="6000" dirty="0"/>
          </a:p>
        </p:txBody>
      </p:sp>
      <p:sp>
        <p:nvSpPr>
          <p:cNvPr id="3" name="İçerik Yer Tutucusu 2"/>
          <p:cNvSpPr>
            <a:spLocks noGrp="1"/>
          </p:cNvSpPr>
          <p:nvPr>
            <p:ph idx="1"/>
          </p:nvPr>
        </p:nvSpPr>
        <p:spPr/>
        <p:txBody>
          <a:bodyPr/>
          <a:lstStyle/>
          <a:p>
            <a:endParaRPr lang="tr-TR" dirty="0"/>
          </a:p>
        </p:txBody>
      </p:sp>
    </p:spTree>
    <p:extLst>
      <p:ext uri="{BB962C8B-B14F-4D97-AF65-F5344CB8AC3E}">
        <p14:creationId xmlns:p14="http://schemas.microsoft.com/office/powerpoint/2010/main" val="125755574"/>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Gıda Teknoloji Ön lisans Programları</a:t>
            </a:r>
            <a:endParaRPr lang="tr-TR" dirty="0"/>
          </a:p>
        </p:txBody>
      </p:sp>
      <p:sp>
        <p:nvSpPr>
          <p:cNvPr id="3" name="İçerik Yer Tutucusu 2"/>
          <p:cNvSpPr>
            <a:spLocks noGrp="1"/>
          </p:cNvSpPr>
          <p:nvPr>
            <p:ph idx="1"/>
          </p:nvPr>
        </p:nvSpPr>
        <p:spPr/>
        <p:txBody>
          <a:bodyPr/>
          <a:lstStyle/>
          <a:p>
            <a:r>
              <a:rPr lang="tr-TR" dirty="0"/>
              <a:t>Gıda Kalite Kontrolü ve Analizi </a:t>
            </a:r>
            <a:endParaRPr lang="tr-TR" dirty="0" smtClean="0"/>
          </a:p>
          <a:p>
            <a:r>
              <a:rPr lang="tr-TR" dirty="0"/>
              <a:t>Bitki </a:t>
            </a:r>
            <a:r>
              <a:rPr lang="tr-TR" dirty="0" smtClean="0"/>
              <a:t>Koruma</a:t>
            </a:r>
          </a:p>
          <a:p>
            <a:r>
              <a:rPr lang="tr-TR" dirty="0"/>
              <a:t>Bahçe </a:t>
            </a:r>
            <a:r>
              <a:rPr lang="tr-TR" dirty="0" smtClean="0"/>
              <a:t>Tarımı</a:t>
            </a:r>
          </a:p>
          <a:p>
            <a:r>
              <a:rPr lang="tr-TR" dirty="0"/>
              <a:t>Tarım </a:t>
            </a:r>
            <a:r>
              <a:rPr lang="tr-TR" dirty="0" smtClean="0"/>
              <a:t>Teknolojisi</a:t>
            </a:r>
          </a:p>
          <a:p>
            <a:r>
              <a:rPr lang="tr-TR" dirty="0"/>
              <a:t>Un ve Unlu Mamuller </a:t>
            </a:r>
            <a:r>
              <a:rPr lang="tr-TR" dirty="0" smtClean="0"/>
              <a:t>Teknolojisi</a:t>
            </a:r>
          </a:p>
          <a:p>
            <a:r>
              <a:rPr lang="tr-TR" dirty="0"/>
              <a:t>Un ve Unlu Mamuller </a:t>
            </a:r>
            <a:r>
              <a:rPr lang="tr-TR" dirty="0" smtClean="0"/>
              <a:t>Teknolojisi</a:t>
            </a:r>
          </a:p>
          <a:p>
            <a:r>
              <a:rPr lang="tr-TR" dirty="0"/>
              <a:t>Laboratuvar </a:t>
            </a:r>
            <a:r>
              <a:rPr lang="tr-TR" dirty="0" smtClean="0"/>
              <a:t>Teknolojisi</a:t>
            </a:r>
          </a:p>
          <a:p>
            <a:r>
              <a:rPr lang="tr-TR" dirty="0"/>
              <a:t>Biyokimya </a:t>
            </a:r>
          </a:p>
        </p:txBody>
      </p:sp>
    </p:spTree>
    <p:extLst>
      <p:ext uri="{BB962C8B-B14F-4D97-AF65-F5344CB8AC3E}">
        <p14:creationId xmlns:p14="http://schemas.microsoft.com/office/powerpoint/2010/main" val="4240962336"/>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2329132" y="707366"/>
            <a:ext cx="9451676" cy="1811547"/>
          </a:xfrm>
        </p:spPr>
        <p:txBody>
          <a:bodyPr>
            <a:normAutofit/>
          </a:bodyPr>
          <a:lstStyle/>
          <a:p>
            <a:r>
              <a:rPr lang="tr-TR" sz="3600" dirty="0">
                <a:latin typeface="Britannic Bold" panose="020B0903060703020204" pitchFamily="34" charset="0"/>
                <a:cs typeface="Calibri Light"/>
              </a:rPr>
              <a:t>Kadri Şaman MTSO </a:t>
            </a:r>
            <a:br>
              <a:rPr lang="tr-TR" sz="3600" dirty="0">
                <a:latin typeface="Britannic Bold" panose="020B0903060703020204" pitchFamily="34" charset="0"/>
                <a:cs typeface="Calibri Light"/>
              </a:rPr>
            </a:br>
            <a:r>
              <a:rPr lang="tr-TR" sz="3600" dirty="0">
                <a:latin typeface="Britannic Bold" panose="020B0903060703020204" pitchFamily="34" charset="0"/>
                <a:cs typeface="Calibri Light"/>
              </a:rPr>
              <a:t>Mesleki ve Teknik </a:t>
            </a:r>
            <a:br>
              <a:rPr lang="tr-TR" sz="3600" dirty="0">
                <a:latin typeface="Britannic Bold" panose="020B0903060703020204" pitchFamily="34" charset="0"/>
                <a:cs typeface="Calibri Light"/>
              </a:rPr>
            </a:br>
            <a:r>
              <a:rPr lang="tr-TR" sz="3600" dirty="0">
                <a:latin typeface="Britannic Bold" panose="020B0903060703020204" pitchFamily="34" charset="0"/>
                <a:cs typeface="Calibri Light"/>
              </a:rPr>
              <a:t>Anadolu Lisesi</a:t>
            </a:r>
          </a:p>
        </p:txBody>
      </p:sp>
      <p:sp>
        <p:nvSpPr>
          <p:cNvPr id="3" name="Alt Başlık 2"/>
          <p:cNvSpPr>
            <a:spLocks noGrp="1"/>
          </p:cNvSpPr>
          <p:nvPr>
            <p:ph type="subTitle" idx="1"/>
          </p:nvPr>
        </p:nvSpPr>
        <p:spPr>
          <a:xfrm>
            <a:off x="2329132" y="2674189"/>
            <a:ext cx="9862868" cy="3476445"/>
          </a:xfrm>
        </p:spPr>
        <p:txBody>
          <a:bodyPr vert="horz" lIns="91440" tIns="45720" rIns="91440" bIns="45720" rtlCol="0" anchor="t">
            <a:normAutofit/>
          </a:bodyPr>
          <a:lstStyle/>
          <a:p>
            <a:r>
              <a:rPr lang="tr-TR" sz="1400" b="1" u="sng" dirty="0">
                <a:cs typeface="Calibri"/>
              </a:rPr>
              <a:t>Okulumuz Hakkında;</a:t>
            </a:r>
          </a:p>
          <a:p>
            <a:r>
              <a:rPr lang="tr-TR" sz="1400" dirty="0">
                <a:latin typeface="Arial Narrow" panose="020B0606020202030204" pitchFamily="34" charset="0"/>
                <a:cs typeface="Calibri"/>
              </a:rPr>
              <a:t>Öğrenci Sayısı: 669</a:t>
            </a:r>
          </a:p>
          <a:p>
            <a:r>
              <a:rPr lang="tr-TR" sz="1400" dirty="0">
                <a:latin typeface="Arial Narrow" panose="020B0606020202030204" pitchFamily="34" charset="0"/>
                <a:cs typeface="Calibri"/>
              </a:rPr>
              <a:t>Öğretmen Sayısı: 58</a:t>
            </a:r>
          </a:p>
          <a:p>
            <a:r>
              <a:rPr lang="tr-TR" b="1" u="sng" dirty="0">
                <a:cs typeface="Calibri"/>
              </a:rPr>
              <a:t>Adres:</a:t>
            </a:r>
            <a:r>
              <a:rPr lang="tr-TR" u="sng" dirty="0">
                <a:cs typeface="Calibri"/>
              </a:rPr>
              <a:t> </a:t>
            </a:r>
          </a:p>
          <a:p>
            <a:r>
              <a:rPr lang="tr-TR" sz="1600" dirty="0">
                <a:latin typeface="Arial Narrow" panose="020B0606020202030204" pitchFamily="34" charset="0"/>
                <a:cs typeface="Calibri"/>
              </a:rPr>
              <a:t>Çağdaşkent Mah. 234. Sokak No11 Toroslar/MERSİN</a:t>
            </a:r>
          </a:p>
          <a:p>
            <a:r>
              <a:rPr lang="tr-TR" sz="1600" dirty="0">
                <a:latin typeface="Arial Narrow" panose="020B0606020202030204" pitchFamily="34" charset="0"/>
                <a:cs typeface="Calibri"/>
              </a:rPr>
              <a:t>İl merkezine uzaklık: 6 km İlçe Merkezine uzaklık :3,2 km</a:t>
            </a:r>
          </a:p>
          <a:p>
            <a:r>
              <a:rPr lang="tr-TR" sz="1600" dirty="0">
                <a:latin typeface="Arial Narrow" panose="020B0606020202030204" pitchFamily="34" charset="0"/>
                <a:cs typeface="Calibri"/>
              </a:rPr>
              <a:t>Okulumuza şehir merkezinden ulaşım Gimem, Çağdaşkent, Toroslar minibüsleri ile sağlanmaktadır. Pozcu Mezitli tarafından ise Belediye Otobüsleri ile gerçekleştirilmektedir.</a:t>
            </a:r>
          </a:p>
        </p:txBody>
      </p:sp>
    </p:spTree>
    <p:extLst>
      <p:ext uri="{BB962C8B-B14F-4D97-AF65-F5344CB8AC3E}">
        <p14:creationId xmlns:p14="http://schemas.microsoft.com/office/powerpoint/2010/main" val="1674425800"/>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3274623879"/>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03605941"/>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74981"/>
          </a:xfrm>
          <a:prstGeom prst="rect">
            <a:avLst/>
          </a:prstGeom>
        </p:spPr>
      </p:pic>
    </p:spTree>
    <p:extLst>
      <p:ext uri="{BB962C8B-B14F-4D97-AF65-F5344CB8AC3E}">
        <p14:creationId xmlns:p14="http://schemas.microsoft.com/office/powerpoint/2010/main" val="1027769826"/>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23" y="0"/>
            <a:ext cx="12154677" cy="6858000"/>
          </a:xfrm>
          <a:prstGeom prst="rect">
            <a:avLst/>
          </a:prstGeom>
        </p:spPr>
      </p:pic>
    </p:spTree>
    <p:extLst>
      <p:ext uri="{BB962C8B-B14F-4D97-AF65-F5344CB8AC3E}">
        <p14:creationId xmlns:p14="http://schemas.microsoft.com/office/powerpoint/2010/main" val="2517774088"/>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92898" y="624110"/>
            <a:ext cx="9386596" cy="4918274"/>
          </a:xfrm>
        </p:spPr>
        <p:txBody>
          <a:bodyPr>
            <a:noAutofit/>
          </a:bodyPr>
          <a:lstStyle/>
          <a:p>
            <a:pPr algn="ctr"/>
            <a:r>
              <a:rPr lang="tr-TR" sz="6000" dirty="0" smtClean="0"/>
              <a:t/>
            </a:r>
            <a:br>
              <a:rPr lang="tr-TR" sz="6000" dirty="0" smtClean="0"/>
            </a:br>
            <a:r>
              <a:rPr lang="tr-TR" sz="6000" dirty="0" smtClean="0"/>
              <a:t>ELEKTRİK ELEKTRONİK ATÖLYESİ</a:t>
            </a:r>
            <a:endParaRPr lang="tr-TR" sz="6000" dirty="0"/>
          </a:p>
        </p:txBody>
      </p:sp>
      <p:sp>
        <p:nvSpPr>
          <p:cNvPr id="3" name="İçerik Yer Tutucusu 2"/>
          <p:cNvSpPr>
            <a:spLocks noGrp="1"/>
          </p:cNvSpPr>
          <p:nvPr>
            <p:ph idx="1"/>
          </p:nvPr>
        </p:nvSpPr>
        <p:spPr>
          <a:xfrm>
            <a:off x="2589212" y="4609322"/>
            <a:ext cx="8915400" cy="1301899"/>
          </a:xfrm>
        </p:spPr>
        <p:txBody>
          <a:bodyPr/>
          <a:lstStyle/>
          <a:p>
            <a:endParaRPr lang="tr-TR" dirty="0"/>
          </a:p>
        </p:txBody>
      </p:sp>
    </p:spTree>
    <p:extLst>
      <p:ext uri="{BB962C8B-B14F-4D97-AF65-F5344CB8AC3E}">
        <p14:creationId xmlns:p14="http://schemas.microsoft.com/office/powerpoint/2010/main" val="4006009025"/>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Elektrik Bölümü Ön Lisans Programları</a:t>
            </a:r>
            <a:endParaRPr lang="tr-TR" dirty="0"/>
          </a:p>
        </p:txBody>
      </p:sp>
      <p:sp>
        <p:nvSpPr>
          <p:cNvPr id="3" name="İçerik Yer Tutucusu 2"/>
          <p:cNvSpPr>
            <a:spLocks noGrp="1"/>
          </p:cNvSpPr>
          <p:nvPr>
            <p:ph idx="1"/>
          </p:nvPr>
        </p:nvSpPr>
        <p:spPr/>
        <p:txBody>
          <a:bodyPr/>
          <a:lstStyle/>
          <a:p>
            <a:r>
              <a:rPr lang="tr-TR" dirty="0"/>
              <a:t>Elektrikli Cihaz Teknolojisi </a:t>
            </a:r>
            <a:endParaRPr lang="tr-TR" dirty="0" smtClean="0"/>
          </a:p>
          <a:p>
            <a:r>
              <a:rPr lang="tr-TR" dirty="0" err="1" smtClean="0"/>
              <a:t>Mekatronik</a:t>
            </a:r>
            <a:endParaRPr lang="tr-TR" dirty="0" smtClean="0"/>
          </a:p>
          <a:p>
            <a:r>
              <a:rPr lang="tr-TR" dirty="0"/>
              <a:t>Raylı Sistemler Elektrik ve </a:t>
            </a:r>
            <a:r>
              <a:rPr lang="tr-TR" dirty="0" smtClean="0"/>
              <a:t>Elektronik</a:t>
            </a:r>
          </a:p>
          <a:p>
            <a:r>
              <a:rPr lang="tr-TR" dirty="0"/>
              <a:t>Elektronik Haberleşme Teknolojisi </a:t>
            </a:r>
            <a:endParaRPr lang="tr-TR" dirty="0" smtClean="0"/>
          </a:p>
          <a:p>
            <a:r>
              <a:rPr lang="tr-TR" dirty="0" err="1"/>
              <a:t>Hibrid</a:t>
            </a:r>
            <a:r>
              <a:rPr lang="tr-TR" dirty="0"/>
              <a:t> ve Elektrikli Taşıtlar Teknolojisi </a:t>
            </a:r>
            <a:endParaRPr lang="tr-TR" dirty="0" smtClean="0"/>
          </a:p>
          <a:p>
            <a:r>
              <a:rPr lang="tr-TR" dirty="0"/>
              <a:t>Mobil </a:t>
            </a:r>
            <a:r>
              <a:rPr lang="tr-TR" dirty="0" smtClean="0"/>
              <a:t>Teknolojiler</a:t>
            </a:r>
          </a:p>
          <a:p>
            <a:r>
              <a:rPr lang="tr-TR" dirty="0"/>
              <a:t>Elektrik </a:t>
            </a:r>
          </a:p>
        </p:txBody>
      </p:sp>
    </p:spTree>
    <p:extLst>
      <p:ext uri="{BB962C8B-B14F-4D97-AF65-F5344CB8AC3E}">
        <p14:creationId xmlns:p14="http://schemas.microsoft.com/office/powerpoint/2010/main" val="2548194464"/>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59036501"/>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Tree>
    <p:extLst>
      <p:ext uri="{BB962C8B-B14F-4D97-AF65-F5344CB8AC3E}">
        <p14:creationId xmlns:p14="http://schemas.microsoft.com/office/powerpoint/2010/main" val="3837060487"/>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54426260"/>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67364840"/>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97C785E8-69EA-75E8-E0B7-AE21FA448E9B}"/>
              </a:ext>
            </a:extLst>
          </p:cNvPr>
          <p:cNvSpPr>
            <a:spLocks noGrp="1"/>
          </p:cNvSpPr>
          <p:nvPr>
            <p:ph type="title"/>
          </p:nvPr>
        </p:nvSpPr>
        <p:spPr>
          <a:xfrm>
            <a:off x="2502948" y="1072683"/>
            <a:ext cx="8911687" cy="1280890"/>
          </a:xfrm>
        </p:spPr>
        <p:txBody>
          <a:bodyPr/>
          <a:lstStyle/>
          <a:p>
            <a:r>
              <a:rPr lang="tr-TR" sz="3600" b="1" u="sng" dirty="0">
                <a:cs typeface="Calibri"/>
              </a:rPr>
              <a:t>Mevcut Alanlar: </a:t>
            </a:r>
            <a:r>
              <a:rPr lang="tr-TR" sz="3600" b="1" dirty="0">
                <a:cs typeface="Calibri"/>
              </a:rPr>
              <a:t>     </a:t>
            </a:r>
            <a:br>
              <a:rPr lang="tr-TR" sz="3600" b="1" dirty="0">
                <a:cs typeface="Calibri"/>
              </a:rPr>
            </a:br>
            <a:endParaRPr lang="tr-TR" dirty="0"/>
          </a:p>
        </p:txBody>
      </p:sp>
      <p:sp>
        <p:nvSpPr>
          <p:cNvPr id="3" name="İçerik Yer Tutucusu 2">
            <a:extLst>
              <a:ext uri="{FF2B5EF4-FFF2-40B4-BE49-F238E27FC236}">
                <a16:creationId xmlns="" xmlns:a16="http://schemas.microsoft.com/office/drawing/2014/main" id="{120DCDAC-3146-E472-47F2-BE4F9B88A679}"/>
              </a:ext>
            </a:extLst>
          </p:cNvPr>
          <p:cNvSpPr>
            <a:spLocks noGrp="1"/>
          </p:cNvSpPr>
          <p:nvPr>
            <p:ph idx="1"/>
          </p:nvPr>
        </p:nvSpPr>
        <p:spPr>
          <a:xfrm>
            <a:off x="2502948" y="2416011"/>
            <a:ext cx="8915400" cy="3777622"/>
          </a:xfrm>
        </p:spPr>
        <p:txBody>
          <a:bodyPr/>
          <a:lstStyle/>
          <a:p>
            <a:r>
              <a:rPr lang="tr-TR" sz="2000" b="1" dirty="0">
                <a:latin typeface="Arial Narrow" panose="020B0606020202030204" pitchFamily="34" charset="0"/>
                <a:cs typeface="Calibri"/>
              </a:rPr>
              <a:t>1-Biyomedikal Cihaz Teknolojileri </a:t>
            </a:r>
            <a:r>
              <a:rPr lang="tr-TR" sz="2000" dirty="0">
                <a:latin typeface="Arial Narrow" panose="020B0606020202030204" pitchFamily="34" charset="0"/>
                <a:cs typeface="Calibri"/>
              </a:rPr>
              <a:t>(Tıbbi Laboratuvar ve Hasta Dışı Uygulama Cihazları)</a:t>
            </a:r>
          </a:p>
          <a:p>
            <a:r>
              <a:rPr lang="tr-TR" sz="2000" dirty="0">
                <a:latin typeface="Arial Narrow" panose="020B0606020202030204" pitchFamily="34" charset="0"/>
                <a:cs typeface="Calibri"/>
              </a:rPr>
              <a:t> </a:t>
            </a:r>
            <a:r>
              <a:rPr lang="tr-TR" sz="2000" b="1" dirty="0">
                <a:latin typeface="Arial Narrow" panose="020B0606020202030204" pitchFamily="34" charset="0"/>
                <a:cs typeface="Calibri"/>
              </a:rPr>
              <a:t>2-Bilişim Teknolojileri </a:t>
            </a:r>
            <a:r>
              <a:rPr lang="tr-TR" sz="2000" dirty="0">
                <a:latin typeface="Arial Narrow" panose="020B0606020202030204" pitchFamily="34" charset="0"/>
                <a:cs typeface="Calibri"/>
              </a:rPr>
              <a:t>(Yazılım Geliştirme)</a:t>
            </a:r>
          </a:p>
          <a:p>
            <a:r>
              <a:rPr lang="tr-TR" sz="2000" b="1" dirty="0">
                <a:latin typeface="Arial Narrow" panose="020B0606020202030204" pitchFamily="34" charset="0"/>
                <a:cs typeface="Calibri"/>
              </a:rPr>
              <a:t>3-Gıda Teknolojisi  </a:t>
            </a:r>
            <a:r>
              <a:rPr lang="tr-TR" sz="2000" dirty="0">
                <a:latin typeface="Arial Narrow" panose="020B0606020202030204" pitchFamily="34" charset="0"/>
                <a:cs typeface="Calibri"/>
              </a:rPr>
              <a:t>(Gıda Teknolojisi Dalı)</a:t>
            </a:r>
          </a:p>
          <a:p>
            <a:r>
              <a:rPr lang="tr-TR" sz="2000" b="1" dirty="0">
                <a:latin typeface="Arial Narrow" panose="020B0606020202030204" pitchFamily="34" charset="0"/>
                <a:cs typeface="Calibri"/>
              </a:rPr>
              <a:t>4-Elektrik-Elektronilk Teknolojisi </a:t>
            </a:r>
            <a:r>
              <a:rPr lang="tr-TR" sz="2000" dirty="0">
                <a:latin typeface="Arial Narrow" panose="020B0606020202030204" pitchFamily="34" charset="0"/>
                <a:cs typeface="Calibri"/>
              </a:rPr>
              <a:t>(Elektronik ve Haberleşme / Elektrik Tesisatları ve Pano Montörlüğü Dalları)</a:t>
            </a:r>
          </a:p>
          <a:p>
            <a:endParaRPr lang="tr-TR" dirty="0"/>
          </a:p>
        </p:txBody>
      </p:sp>
    </p:spTree>
    <p:extLst>
      <p:ext uri="{BB962C8B-B14F-4D97-AF65-F5344CB8AC3E}">
        <p14:creationId xmlns:p14="http://schemas.microsoft.com/office/powerpoint/2010/main" val="2164582869"/>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86961452"/>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92925" y="624109"/>
            <a:ext cx="8911687" cy="999417"/>
          </a:xfrm>
        </p:spPr>
        <p:txBody>
          <a:bodyPr>
            <a:normAutofit/>
          </a:bodyPr>
          <a:lstStyle/>
          <a:p>
            <a:r>
              <a:rPr lang="tr-TR" dirty="0" smtClean="0"/>
              <a:t>Staj İmkanları</a:t>
            </a:r>
            <a:endParaRPr lang="tr-TR" dirty="0"/>
          </a:p>
        </p:txBody>
      </p:sp>
      <p:sp>
        <p:nvSpPr>
          <p:cNvPr id="3" name="İçerik Yer Tutucusu 2"/>
          <p:cNvSpPr>
            <a:spLocks noGrp="1"/>
          </p:cNvSpPr>
          <p:nvPr>
            <p:ph idx="1"/>
          </p:nvPr>
        </p:nvSpPr>
        <p:spPr>
          <a:xfrm>
            <a:off x="2589212" y="2369976"/>
            <a:ext cx="8915400" cy="3541246"/>
          </a:xfrm>
        </p:spPr>
        <p:txBody>
          <a:bodyPr/>
          <a:lstStyle/>
          <a:p>
            <a:r>
              <a:rPr lang="tr-TR" dirty="0" smtClean="0"/>
              <a:t>Biyomedikal CT. Medikal Firmalarında, Diş Sağlığı Merkezlerinde, Hastanelerde, İşitme Cihazı Satışı yerlerinde</a:t>
            </a:r>
          </a:p>
          <a:p>
            <a:r>
              <a:rPr lang="tr-TR" dirty="0" smtClean="0"/>
              <a:t>Bilişim  Teknolojileri;  İletişim Merkezlerinde, Akdeniz İhracatçıları Bürosu, MTSO ve MTSO Vakfında</a:t>
            </a:r>
          </a:p>
          <a:p>
            <a:r>
              <a:rPr lang="tr-TR" dirty="0" smtClean="0"/>
              <a:t>Gıda Bölümü; </a:t>
            </a:r>
            <a:r>
              <a:rPr lang="tr-TR" dirty="0" err="1" smtClean="0"/>
              <a:t>Arbel</a:t>
            </a:r>
            <a:r>
              <a:rPr lang="tr-TR" dirty="0" smtClean="0"/>
              <a:t>, İl Kontrol Laboratuvar, Yemek Şirketleri, Meyve Suyu Fabrikaları, Un Fabrikaları.</a:t>
            </a:r>
          </a:p>
          <a:p>
            <a:r>
              <a:rPr lang="tr-TR" dirty="0" smtClean="0"/>
              <a:t>Elektrik Bölümü; </a:t>
            </a:r>
            <a:r>
              <a:rPr lang="tr-TR" dirty="0" err="1" smtClean="0"/>
              <a:t>Coca</a:t>
            </a:r>
            <a:r>
              <a:rPr lang="tr-TR" dirty="0" smtClean="0"/>
              <a:t> Cola, </a:t>
            </a:r>
            <a:r>
              <a:rPr lang="tr-TR" dirty="0" err="1" smtClean="0"/>
              <a:t>Enerjisa</a:t>
            </a:r>
            <a:r>
              <a:rPr lang="tr-TR" dirty="0" smtClean="0"/>
              <a:t>, Şişe Cam, Elektrikle ilgili tüm kurumlar</a:t>
            </a:r>
          </a:p>
          <a:p>
            <a:endParaRPr lang="tr-TR" dirty="0"/>
          </a:p>
        </p:txBody>
      </p:sp>
    </p:spTree>
    <p:extLst>
      <p:ext uri="{BB962C8B-B14F-4D97-AF65-F5344CB8AC3E}">
        <p14:creationId xmlns:p14="http://schemas.microsoft.com/office/powerpoint/2010/main" val="1975079927"/>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92924" y="624110"/>
            <a:ext cx="8911687" cy="5142208"/>
          </a:xfrm>
        </p:spPr>
        <p:txBody>
          <a:bodyPr/>
          <a:lstStyle/>
          <a:p>
            <a:r>
              <a:rPr lang="tr-TR" dirty="0" smtClean="0"/>
              <a:t/>
            </a:r>
            <a:br>
              <a:rPr lang="tr-TR" dirty="0" smtClean="0"/>
            </a:br>
            <a:r>
              <a:rPr lang="tr-TR" dirty="0"/>
              <a:t/>
            </a:r>
            <a:br>
              <a:rPr lang="tr-TR" dirty="0"/>
            </a:br>
            <a:r>
              <a:rPr lang="tr-TR" dirty="0" smtClean="0"/>
              <a:t/>
            </a:r>
            <a:br>
              <a:rPr lang="tr-TR" dirty="0" smtClean="0"/>
            </a:br>
            <a:r>
              <a:rPr lang="tr-TR" dirty="0" smtClean="0"/>
              <a:t>Dinlediğiniz için teşekkürler…</a:t>
            </a:r>
            <a:endParaRPr lang="tr-TR" dirty="0"/>
          </a:p>
        </p:txBody>
      </p:sp>
    </p:spTree>
    <p:extLst>
      <p:ext uri="{BB962C8B-B14F-4D97-AF65-F5344CB8AC3E}">
        <p14:creationId xmlns:p14="http://schemas.microsoft.com/office/powerpoint/2010/main" val="61456398"/>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146042" y="2481943"/>
            <a:ext cx="9358570" cy="2034073"/>
          </a:xfrm>
        </p:spPr>
        <p:txBody>
          <a:bodyPr/>
          <a:lstStyle/>
          <a:p>
            <a:pPr algn="ctr"/>
            <a:r>
              <a:rPr lang="tr-TR" dirty="0" smtClean="0"/>
              <a:t>BİYOMEDİKAL CİHAZ TEKNOLOJİLERİ</a:t>
            </a:r>
            <a:br>
              <a:rPr lang="tr-TR" dirty="0" smtClean="0"/>
            </a:br>
            <a:r>
              <a:rPr lang="tr-TR" dirty="0" smtClean="0"/>
              <a:t>ALANI</a:t>
            </a:r>
            <a:endParaRPr lang="tr-TR" dirty="0"/>
          </a:p>
        </p:txBody>
      </p:sp>
    </p:spTree>
    <p:extLst>
      <p:ext uri="{BB962C8B-B14F-4D97-AF65-F5344CB8AC3E}">
        <p14:creationId xmlns:p14="http://schemas.microsoft.com/office/powerpoint/2010/main" val="1279543881"/>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C46CF84F-710C-FEE1-E04D-346B0AE0CF63}"/>
              </a:ext>
            </a:extLst>
          </p:cNvPr>
          <p:cNvSpPr>
            <a:spLocks noGrp="1"/>
          </p:cNvSpPr>
          <p:nvPr>
            <p:ph type="title"/>
          </p:nvPr>
        </p:nvSpPr>
        <p:spPr>
          <a:xfrm>
            <a:off x="2592925" y="624110"/>
            <a:ext cx="8911687" cy="790622"/>
          </a:xfrm>
        </p:spPr>
        <p:txBody>
          <a:bodyPr/>
          <a:lstStyle/>
          <a:p>
            <a:r>
              <a:rPr lang="tr-TR" dirty="0"/>
              <a:t>Biyomedikal Cihaz Teknolojileri</a:t>
            </a:r>
          </a:p>
        </p:txBody>
      </p:sp>
      <p:sp>
        <p:nvSpPr>
          <p:cNvPr id="3" name="İçerik Yer Tutucusu 2">
            <a:extLst>
              <a:ext uri="{FF2B5EF4-FFF2-40B4-BE49-F238E27FC236}">
                <a16:creationId xmlns="" xmlns:a16="http://schemas.microsoft.com/office/drawing/2014/main" id="{597CAEA0-94F3-C497-139B-00403407934A}"/>
              </a:ext>
            </a:extLst>
          </p:cNvPr>
          <p:cNvSpPr>
            <a:spLocks noGrp="1"/>
          </p:cNvSpPr>
          <p:nvPr>
            <p:ph idx="1"/>
          </p:nvPr>
        </p:nvSpPr>
        <p:spPr>
          <a:xfrm>
            <a:off x="2589212" y="1414732"/>
            <a:ext cx="8915400" cy="4496490"/>
          </a:xfrm>
        </p:spPr>
        <p:txBody>
          <a:bodyPr>
            <a:normAutofit fontScale="92500" lnSpcReduction="20000"/>
          </a:bodyPr>
          <a:lstStyle/>
          <a:p>
            <a:r>
              <a:rPr lang="tr-TR" b="1" u="sng" dirty="0"/>
              <a:t>Alan Hakkında </a:t>
            </a:r>
          </a:p>
          <a:p>
            <a:r>
              <a:rPr lang="tr-TR" sz="1900" b="0" i="0" dirty="0">
                <a:solidFill>
                  <a:srgbClr val="212529"/>
                </a:solidFill>
                <a:effectLst/>
                <a:latin typeface="Arial Narrow" panose="020B0606020202030204" pitchFamily="34" charset="0"/>
              </a:rPr>
              <a:t>Tıp alanındaki hızlı gelişmelere paralel olarak biyomedikal cihaz teknolojilerinin gelişmesi, bu alanı dünyada çok önemli noktalara getirmiştir. </a:t>
            </a:r>
            <a:r>
              <a:rPr lang="tr-TR" sz="1900" b="1" i="0" dirty="0">
                <a:solidFill>
                  <a:srgbClr val="212529"/>
                </a:solidFill>
                <a:effectLst/>
                <a:latin typeface="Arial Narrow" panose="020B0606020202030204" pitchFamily="34" charset="0"/>
              </a:rPr>
              <a:t>Tıp alanında gelişmelerle teşhis ve tedavide cihazların kullanımı ve gerekliliği artmış, doğal olarak da bu durum, cihazların kullanımlarının dünya çapında yaygınlaştırılması taleplerini de artırmıştır. </a:t>
            </a:r>
            <a:r>
              <a:rPr lang="tr-TR" sz="1900" b="0" i="0" dirty="0">
                <a:solidFill>
                  <a:srgbClr val="212529"/>
                </a:solidFill>
                <a:effectLst/>
                <a:latin typeface="Arial Narrow" panose="020B0606020202030204" pitchFamily="34" charset="0"/>
              </a:rPr>
              <a:t>Artan cihaz kullanımı ve yaygınlaşma talebi, cihazlar için üretim ve satıştan sonra çok önemli bir yere sahip (servis desteği) iş alanını oluşturmuştur. Bu iş alanında çalışan teknik servis elemanları da aldıkları eğitim, sertifikalandırılmış görev ve işleriyle kaliteli servis destek hizmeti vererek insan sağlığı ve yaşam kalitesi için çalışmaktadır.</a:t>
            </a:r>
            <a:endParaRPr lang="tr-TR" sz="1900" dirty="0">
              <a:latin typeface="Arial Narrow" panose="020B0606020202030204" pitchFamily="34" charset="0"/>
            </a:endParaRPr>
          </a:p>
          <a:p>
            <a:r>
              <a:rPr lang="tr-TR" b="0" i="0" dirty="0">
                <a:solidFill>
                  <a:srgbClr val="212529"/>
                </a:solidFill>
                <a:effectLst/>
                <a:latin typeface="Arial Narrow" panose="020B0606020202030204" pitchFamily="34" charset="0"/>
              </a:rPr>
              <a:t>Biyomedikal Cihaz Teknolojileri alanı, altında yer alan </a:t>
            </a:r>
          </a:p>
          <a:p>
            <a:pPr marL="0" indent="0">
              <a:buNone/>
            </a:pPr>
            <a:r>
              <a:rPr lang="tr-TR" b="0" i="0" dirty="0">
                <a:solidFill>
                  <a:srgbClr val="212529"/>
                </a:solidFill>
                <a:effectLst/>
                <a:latin typeface="MyriadPro"/>
              </a:rPr>
              <a:t>	</a:t>
            </a:r>
            <a:r>
              <a:rPr lang="tr-TR" b="1" i="1" dirty="0">
                <a:solidFill>
                  <a:srgbClr val="212529"/>
                </a:solidFill>
                <a:effectLst/>
                <a:latin typeface="MyriadPro"/>
              </a:rPr>
              <a:t>1)Tıbbi Görüntüleme Sistemleri</a:t>
            </a:r>
          </a:p>
          <a:p>
            <a:pPr marL="0" indent="0">
              <a:buNone/>
            </a:pPr>
            <a:r>
              <a:rPr lang="tr-TR" b="1" i="1" dirty="0">
                <a:solidFill>
                  <a:srgbClr val="212529"/>
                </a:solidFill>
                <a:latin typeface="MyriadPro"/>
              </a:rPr>
              <a:t>	2)</a:t>
            </a:r>
            <a:r>
              <a:rPr lang="tr-TR" b="1" i="1" dirty="0">
                <a:solidFill>
                  <a:srgbClr val="212529"/>
                </a:solidFill>
                <a:effectLst/>
                <a:latin typeface="MyriadPro"/>
              </a:rPr>
              <a:t> Tıbbi Laboratuvar ve Hasta Dışı Uygulama Cihazları </a:t>
            </a:r>
            <a:r>
              <a:rPr lang="tr-TR" i="1" dirty="0">
                <a:solidFill>
                  <a:srgbClr val="212529"/>
                </a:solidFill>
                <a:effectLst/>
                <a:latin typeface="MyriadPro"/>
              </a:rPr>
              <a:t>(Kadri Şaman </a:t>
            </a:r>
            <a:r>
              <a:rPr lang="tr-TR" i="1" dirty="0" err="1">
                <a:solidFill>
                  <a:srgbClr val="212529"/>
                </a:solidFill>
                <a:effectLst/>
                <a:latin typeface="MyriadPro"/>
              </a:rPr>
              <a:t>MTSO’da</a:t>
            </a:r>
            <a:r>
              <a:rPr lang="tr-TR" i="1" dirty="0">
                <a:solidFill>
                  <a:srgbClr val="212529"/>
                </a:solidFill>
                <a:effectLst/>
                <a:latin typeface="MyriadPro"/>
              </a:rPr>
              <a:t> mevcut olan dal)</a:t>
            </a:r>
          </a:p>
          <a:p>
            <a:pPr marL="0" indent="0">
              <a:buNone/>
            </a:pPr>
            <a:r>
              <a:rPr lang="tr-TR" b="1" i="1" dirty="0">
                <a:solidFill>
                  <a:srgbClr val="212529"/>
                </a:solidFill>
                <a:latin typeface="MyriadPro"/>
              </a:rPr>
              <a:t>	3)</a:t>
            </a:r>
            <a:r>
              <a:rPr lang="tr-TR" b="1" i="1" dirty="0">
                <a:solidFill>
                  <a:srgbClr val="212529"/>
                </a:solidFill>
                <a:effectLst/>
                <a:latin typeface="MyriadPro"/>
              </a:rPr>
              <a:t>Yaşam Destek ve Tedavi Cihazları </a:t>
            </a:r>
          </a:p>
          <a:p>
            <a:pPr marL="0" indent="0">
              <a:buNone/>
            </a:pPr>
            <a:r>
              <a:rPr lang="tr-TR" b="1" i="1" dirty="0">
                <a:solidFill>
                  <a:srgbClr val="212529"/>
                </a:solidFill>
                <a:latin typeface="MyriadPro"/>
              </a:rPr>
              <a:t>	4)</a:t>
            </a:r>
            <a:r>
              <a:rPr lang="tr-TR" b="1" i="1" dirty="0">
                <a:solidFill>
                  <a:srgbClr val="212529"/>
                </a:solidFill>
                <a:effectLst/>
                <a:latin typeface="MyriadPro"/>
              </a:rPr>
              <a:t>Fizyolojik Sinyal İzleme Teşhis ve Kayıt Cihazları</a:t>
            </a:r>
            <a:r>
              <a:rPr lang="tr-TR" b="1" i="0" dirty="0">
                <a:solidFill>
                  <a:srgbClr val="212529"/>
                </a:solidFill>
                <a:effectLst/>
                <a:latin typeface="MyriadPro"/>
              </a:rPr>
              <a:t> </a:t>
            </a:r>
          </a:p>
          <a:p>
            <a:pPr marL="0" indent="0">
              <a:buNone/>
            </a:pPr>
            <a:r>
              <a:rPr lang="tr-TR" b="0" i="0" dirty="0">
                <a:solidFill>
                  <a:srgbClr val="212529"/>
                </a:solidFill>
                <a:effectLst/>
                <a:latin typeface="MyriadPro"/>
              </a:rPr>
              <a:t>dallarının yeterliklerini kazandırmaya yönelik eğitim ve öğretim verilen alandır.</a:t>
            </a:r>
            <a:endParaRPr lang="tr-TR" dirty="0"/>
          </a:p>
        </p:txBody>
      </p:sp>
    </p:spTree>
    <p:extLst>
      <p:ext uri="{BB962C8B-B14F-4D97-AF65-F5344CB8AC3E}">
        <p14:creationId xmlns:p14="http://schemas.microsoft.com/office/powerpoint/2010/main" val="2891751375"/>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6929ACC4-E929-7909-CCAA-3FB118B107FC}"/>
              </a:ext>
            </a:extLst>
          </p:cNvPr>
          <p:cNvSpPr>
            <a:spLocks noGrp="1"/>
          </p:cNvSpPr>
          <p:nvPr>
            <p:ph idx="1"/>
          </p:nvPr>
        </p:nvSpPr>
        <p:spPr>
          <a:xfrm>
            <a:off x="2251494" y="1362974"/>
            <a:ext cx="9253118" cy="4548248"/>
          </a:xfrm>
        </p:spPr>
        <p:txBody>
          <a:bodyPr>
            <a:normAutofit fontScale="92500" lnSpcReduction="10000"/>
          </a:bodyPr>
          <a:lstStyle/>
          <a:p>
            <a:r>
              <a:rPr lang="tr-TR" b="1" i="0" dirty="0">
                <a:solidFill>
                  <a:schemeClr val="tx1"/>
                </a:solidFill>
                <a:effectLst/>
                <a:latin typeface="Arial" panose="020B0604020202020204" pitchFamily="34" charset="0"/>
              </a:rPr>
              <a:t>Biyomedikal cihaz teknolojisi programının amacı</a:t>
            </a:r>
            <a:r>
              <a:rPr lang="tr-TR" b="0" i="0" dirty="0">
                <a:solidFill>
                  <a:schemeClr val="tx1"/>
                </a:solidFill>
                <a:effectLst/>
                <a:latin typeface="Arial" panose="020B0604020202020204" pitchFamily="34" charset="0"/>
              </a:rPr>
              <a:t>, tıpta ve biyolojik bilimlerde kullanılan alet ve cihazların montajı, kullanımı, bakım ve onarımı alanında çalışacak elemanları yetiştirmektir. </a:t>
            </a:r>
          </a:p>
          <a:p>
            <a:r>
              <a:rPr lang="tr-TR" b="1" i="0" dirty="0">
                <a:solidFill>
                  <a:schemeClr val="tx1"/>
                </a:solidFill>
                <a:effectLst/>
                <a:latin typeface="Arial" panose="020B0604020202020204" pitchFamily="34" charset="0"/>
              </a:rPr>
              <a:t>Programda Okutulan Belli Başlı Dersler</a:t>
            </a:r>
            <a:r>
              <a:rPr lang="tr-TR" b="0" i="0" dirty="0">
                <a:solidFill>
                  <a:schemeClr val="tx1"/>
                </a:solidFill>
                <a:effectLst/>
                <a:latin typeface="Arial" panose="020B0604020202020204" pitchFamily="34" charset="0"/>
              </a:rPr>
              <a:t>: Biyomedikal cihaz teknolojisi programında matematik, fizik, kimya gibi temel bilim dersleri, elektrik devreleri, biyofizik, biyokimya, biyomedikal teknoloji, fizyoloji, genel tıp cihazları ve X-Ray cihazları gibi dersler okutulur. </a:t>
            </a:r>
            <a:endParaRPr lang="tr-TR" dirty="0">
              <a:solidFill>
                <a:schemeClr val="tx1"/>
              </a:solidFill>
              <a:latin typeface="Arial" panose="020B0604020202020204" pitchFamily="34" charset="0"/>
            </a:endParaRPr>
          </a:p>
          <a:p>
            <a:r>
              <a:rPr lang="tr-TR" b="1" i="0" dirty="0">
                <a:solidFill>
                  <a:schemeClr val="tx1"/>
                </a:solidFill>
                <a:effectLst/>
                <a:latin typeface="Arial" panose="020B0604020202020204" pitchFamily="34" charset="0"/>
              </a:rPr>
              <a:t>Gereken Nitelikler</a:t>
            </a:r>
            <a:r>
              <a:rPr lang="tr-TR" b="0" i="0" dirty="0">
                <a:solidFill>
                  <a:schemeClr val="tx1"/>
                </a:solidFill>
                <a:effectLst/>
                <a:latin typeface="Arial" panose="020B0604020202020204" pitchFamily="34" charset="0"/>
              </a:rPr>
              <a:t>: Biyomedikal cihaz teknolojisi programına girmek isteyenlerin temel bilimlere ve özellikle fiziğe ilgi duymaları, şekil-uzay ilişkilerini ve mekanik ilişkileri algılama yeteneğine sahip, insanlara yardım etmekten hoşlanan, sorumluluk duygusu güçlü kişiler olmaları beklenir. </a:t>
            </a:r>
          </a:p>
          <a:p>
            <a:r>
              <a:rPr lang="tr-TR" b="1" i="0" dirty="0">
                <a:solidFill>
                  <a:schemeClr val="tx1"/>
                </a:solidFill>
                <a:effectLst/>
                <a:latin typeface="Arial" panose="020B0604020202020204" pitchFamily="34" charset="0"/>
              </a:rPr>
              <a:t>Mezunların Kazandıkları </a:t>
            </a:r>
            <a:r>
              <a:rPr lang="tr-TR" b="1" i="0" dirty="0" err="1">
                <a:solidFill>
                  <a:schemeClr val="tx1"/>
                </a:solidFill>
                <a:effectLst/>
                <a:latin typeface="Arial" panose="020B0604020202020204" pitchFamily="34" charset="0"/>
              </a:rPr>
              <a:t>Ünvan</a:t>
            </a:r>
            <a:r>
              <a:rPr lang="tr-TR" b="1" i="0" dirty="0">
                <a:solidFill>
                  <a:schemeClr val="tx1"/>
                </a:solidFill>
                <a:effectLst/>
                <a:latin typeface="Arial" panose="020B0604020202020204" pitchFamily="34" charset="0"/>
              </a:rPr>
              <a:t> ve Yaptıkları İşler: </a:t>
            </a:r>
            <a:r>
              <a:rPr lang="tr-TR" b="0" i="0" dirty="0">
                <a:solidFill>
                  <a:schemeClr val="tx1"/>
                </a:solidFill>
                <a:effectLst/>
                <a:latin typeface="Arial" panose="020B0604020202020204" pitchFamily="34" charset="0"/>
              </a:rPr>
              <a:t>Biyomedikal cihaz teknolojisi programını bitirenlere "Biyomedikal Cihaz Teknikeri" </a:t>
            </a:r>
            <a:r>
              <a:rPr lang="tr-TR" b="0" i="0" dirty="0" err="1">
                <a:solidFill>
                  <a:schemeClr val="tx1"/>
                </a:solidFill>
                <a:effectLst/>
                <a:latin typeface="Arial" panose="020B0604020202020204" pitchFamily="34" charset="0"/>
              </a:rPr>
              <a:t>ünvanı</a:t>
            </a:r>
            <a:r>
              <a:rPr lang="tr-TR" b="0" i="0" dirty="0">
                <a:solidFill>
                  <a:schemeClr val="tx1"/>
                </a:solidFill>
                <a:effectLst/>
                <a:latin typeface="Arial" panose="020B0604020202020204" pitchFamily="34" charset="0"/>
              </a:rPr>
              <a:t> verilir. Biyomedikal cihaz teknikeri, tıpta ve biyolojik bilimler alanında kullanılan alet ve cihazları, şemalarına uygun olarak yerlerine monte eder, sürekli bakımını yapar, arıza olunca yerini saptar ve onarır. </a:t>
            </a:r>
          </a:p>
          <a:p>
            <a:r>
              <a:rPr lang="tr-TR" b="1" i="0" dirty="0">
                <a:solidFill>
                  <a:schemeClr val="tx1"/>
                </a:solidFill>
                <a:effectLst/>
                <a:latin typeface="Arial" panose="020B0604020202020204" pitchFamily="34" charset="0"/>
              </a:rPr>
              <a:t>Çalışma Alanları</a:t>
            </a:r>
            <a:r>
              <a:rPr lang="tr-TR" b="0" i="0" dirty="0">
                <a:solidFill>
                  <a:schemeClr val="tx1"/>
                </a:solidFill>
                <a:effectLst/>
                <a:latin typeface="Arial" panose="020B0604020202020204" pitchFamily="34" charset="0"/>
              </a:rPr>
              <a:t>: Biyomedikal cihaz teknikerleri, resmi ve özel hastanelerde, dispanserlerde ve laboratuvarlarda görev alabilirler.</a:t>
            </a:r>
          </a:p>
          <a:p>
            <a:endParaRPr lang="tr-TR" dirty="0"/>
          </a:p>
        </p:txBody>
      </p:sp>
    </p:spTree>
    <p:extLst>
      <p:ext uri="{BB962C8B-B14F-4D97-AF65-F5344CB8AC3E}">
        <p14:creationId xmlns:p14="http://schemas.microsoft.com/office/powerpoint/2010/main" val="3084360801"/>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FCA855C3-D682-FB7F-21F6-E22F6A0BA32C}"/>
              </a:ext>
            </a:extLst>
          </p:cNvPr>
          <p:cNvSpPr>
            <a:spLocks noGrp="1"/>
          </p:cNvSpPr>
          <p:nvPr>
            <p:ph type="title"/>
          </p:nvPr>
        </p:nvSpPr>
        <p:spPr>
          <a:xfrm>
            <a:off x="2592925" y="468833"/>
            <a:ext cx="8911687" cy="1428978"/>
          </a:xfrm>
        </p:spPr>
        <p:txBody>
          <a:bodyPr>
            <a:normAutofit fontScale="90000"/>
          </a:bodyPr>
          <a:lstStyle/>
          <a:p>
            <a:r>
              <a:rPr lang="tr-TR" sz="3100" dirty="0"/>
              <a:t>Ön Lisans Programları (Biyomedikal CT)</a:t>
            </a:r>
            <a:br>
              <a:rPr lang="tr-TR" sz="3100" dirty="0"/>
            </a:br>
            <a:r>
              <a:rPr lang="tr-TR" sz="1200" dirty="0"/>
              <a:t>Aşağıda yer alan </a:t>
            </a:r>
            <a:r>
              <a:rPr lang="tr-TR" sz="1200" dirty="0" err="1"/>
              <a:t>Önlisans</a:t>
            </a:r>
            <a:r>
              <a:rPr lang="tr-TR" sz="1200" dirty="0"/>
              <a:t> Programlarına Ek Puan alarak yerleşeceklerdir. (OBPx0,12)+</a:t>
            </a:r>
            <a:r>
              <a:rPr lang="tr-TR" sz="1200" b="1" dirty="0"/>
              <a:t>(OBPx0,06)</a:t>
            </a:r>
            <a:br>
              <a:rPr lang="tr-TR" sz="1200" b="1" dirty="0"/>
            </a:br>
            <a:r>
              <a:rPr lang="tr-TR" sz="1200" b="1" dirty="0"/>
              <a:t>Örneğin; diploma notu 80 olan bir aday (OBP=Diploma Notu x 5 şeklinde hesaplanır.) </a:t>
            </a:r>
            <a:br>
              <a:rPr lang="tr-TR" sz="1200" b="1" dirty="0"/>
            </a:br>
            <a:r>
              <a:rPr lang="tr-TR" sz="1200" b="1" dirty="0"/>
              <a:t>0,12 katsayısından 48 puan ayrıca ek olarak ilgili alanlardan birini tercih ettiği içinde 0,06 katsayısından 24  ek puan alarak toplam da 72 okul puanı eklenerek yerleştirme puanı oluşturulur.</a:t>
            </a:r>
            <a:br>
              <a:rPr lang="tr-TR" sz="1200" b="1" dirty="0"/>
            </a:br>
            <a:r>
              <a:rPr lang="tr-TR" dirty="0"/>
              <a:t/>
            </a:r>
            <a:br>
              <a:rPr lang="tr-TR" dirty="0"/>
            </a:br>
            <a:endParaRPr lang="tr-TR" dirty="0"/>
          </a:p>
        </p:txBody>
      </p:sp>
      <p:sp>
        <p:nvSpPr>
          <p:cNvPr id="3" name="İçerik Yer Tutucusu 2">
            <a:extLst>
              <a:ext uri="{FF2B5EF4-FFF2-40B4-BE49-F238E27FC236}">
                <a16:creationId xmlns="" xmlns:a16="http://schemas.microsoft.com/office/drawing/2014/main" id="{679BB3D3-B08A-052D-8296-6A081E9AEC0A}"/>
              </a:ext>
            </a:extLst>
          </p:cNvPr>
          <p:cNvSpPr>
            <a:spLocks noGrp="1"/>
          </p:cNvSpPr>
          <p:nvPr>
            <p:ph idx="1"/>
          </p:nvPr>
        </p:nvSpPr>
        <p:spPr>
          <a:xfrm>
            <a:off x="2589212" y="1897811"/>
            <a:ext cx="8915400" cy="4313207"/>
          </a:xfrm>
        </p:spPr>
        <p:txBody>
          <a:bodyPr>
            <a:normAutofit fontScale="77500" lnSpcReduction="20000"/>
          </a:bodyPr>
          <a:lstStyle/>
          <a:p>
            <a:r>
              <a:rPr lang="tr-TR" b="0" i="0" dirty="0">
                <a:solidFill>
                  <a:schemeClr val="tx1"/>
                </a:solidFill>
                <a:effectLst/>
                <a:latin typeface="Arial Narrow" panose="020B0606020202030204" pitchFamily="34" charset="0"/>
              </a:rPr>
              <a:t>Alternatif Enerji Kaynakları Teknolojisi</a:t>
            </a:r>
          </a:p>
          <a:p>
            <a:r>
              <a:rPr lang="tr-TR" b="0" i="0" dirty="0">
                <a:solidFill>
                  <a:schemeClr val="tx1"/>
                </a:solidFill>
                <a:effectLst/>
                <a:latin typeface="Arial Narrow" panose="020B0606020202030204" pitchFamily="34" charset="0"/>
              </a:rPr>
              <a:t>Biyomedikal Cihaz Teknolojisi  (Örnek: DGS ile Elektrik-Elektronik Müh. Elektronik ve Haberleşme Müh. Makine Müh. Ve  Biyomedikal Müh. Bölümlerine geçiş yapabilir.)											</a:t>
            </a:r>
            <a:endParaRPr lang="tr-TR" dirty="0">
              <a:solidFill>
                <a:schemeClr val="tx1"/>
              </a:solidFill>
              <a:latin typeface="Arial Narrow" panose="020B0606020202030204" pitchFamily="34" charset="0"/>
            </a:endParaRPr>
          </a:p>
          <a:p>
            <a:r>
              <a:rPr lang="tr-TR" b="0" i="0" dirty="0">
                <a:solidFill>
                  <a:schemeClr val="tx1"/>
                </a:solidFill>
                <a:effectLst/>
                <a:latin typeface="Arial Narrow" panose="020B0606020202030204" pitchFamily="34" charset="0"/>
              </a:rPr>
              <a:t>Elektrik</a:t>
            </a:r>
          </a:p>
          <a:p>
            <a:r>
              <a:rPr lang="tr-TR" b="0" i="0" dirty="0">
                <a:solidFill>
                  <a:schemeClr val="tx1"/>
                </a:solidFill>
                <a:effectLst/>
                <a:latin typeface="Arial Narrow" panose="020B0606020202030204" pitchFamily="34" charset="0"/>
              </a:rPr>
              <a:t>Elektrik Enerjisi Üretim, İletim ve Dağıtımı</a:t>
            </a:r>
            <a:endParaRPr lang="tr-TR" dirty="0">
              <a:solidFill>
                <a:schemeClr val="tx1"/>
              </a:solidFill>
              <a:latin typeface="Arial Narrow" panose="020B0606020202030204" pitchFamily="34" charset="0"/>
            </a:endParaRPr>
          </a:p>
          <a:p>
            <a:r>
              <a:rPr lang="tr-TR" b="0" i="0" dirty="0">
                <a:solidFill>
                  <a:schemeClr val="tx1"/>
                </a:solidFill>
                <a:effectLst/>
                <a:latin typeface="Arial Narrow" panose="020B0606020202030204" pitchFamily="34" charset="0"/>
              </a:rPr>
              <a:t>Elektrikli cihaz Teknolojisi</a:t>
            </a:r>
          </a:p>
          <a:p>
            <a:r>
              <a:rPr lang="tr-TR" b="0" i="0" dirty="0">
                <a:solidFill>
                  <a:schemeClr val="tx1"/>
                </a:solidFill>
                <a:effectLst/>
                <a:latin typeface="Arial Narrow" panose="020B0606020202030204" pitchFamily="34" charset="0"/>
              </a:rPr>
              <a:t>Elektronik Haberleşme Teknolojisi</a:t>
            </a:r>
          </a:p>
          <a:p>
            <a:r>
              <a:rPr lang="tr-TR" b="0" i="0" dirty="0">
                <a:solidFill>
                  <a:schemeClr val="tx1"/>
                </a:solidFill>
                <a:effectLst/>
                <a:latin typeface="Arial Narrow" panose="020B0606020202030204" pitchFamily="34" charset="0"/>
              </a:rPr>
              <a:t>Elektronik Teknolojisi</a:t>
            </a:r>
            <a:endParaRPr lang="tr-TR" dirty="0">
              <a:solidFill>
                <a:schemeClr val="tx1"/>
              </a:solidFill>
              <a:latin typeface="Arial Narrow" panose="020B0606020202030204" pitchFamily="34" charset="0"/>
            </a:endParaRPr>
          </a:p>
          <a:p>
            <a:r>
              <a:rPr lang="tr-TR" b="0" i="0" dirty="0" err="1">
                <a:solidFill>
                  <a:schemeClr val="tx1"/>
                </a:solidFill>
                <a:effectLst/>
                <a:latin typeface="Arial Narrow" panose="020B0606020202030204" pitchFamily="34" charset="0"/>
              </a:rPr>
              <a:t>Elektronörofizyoloji</a:t>
            </a:r>
            <a:endParaRPr lang="tr-TR" b="0" i="0" dirty="0">
              <a:solidFill>
                <a:schemeClr val="tx1"/>
              </a:solidFill>
              <a:effectLst/>
              <a:latin typeface="Arial Narrow" panose="020B0606020202030204" pitchFamily="34" charset="0"/>
            </a:endParaRPr>
          </a:p>
          <a:p>
            <a:r>
              <a:rPr lang="tr-TR" b="0" i="0" dirty="0">
                <a:solidFill>
                  <a:schemeClr val="tx1"/>
                </a:solidFill>
                <a:effectLst/>
                <a:latin typeface="Arial Narrow" panose="020B0606020202030204" pitchFamily="34" charset="0"/>
              </a:rPr>
              <a:t>Enerji Tesisleri İşletmeciliği</a:t>
            </a:r>
          </a:p>
          <a:p>
            <a:r>
              <a:rPr lang="tr-TR" b="0" i="0" dirty="0">
                <a:solidFill>
                  <a:schemeClr val="tx1"/>
                </a:solidFill>
                <a:effectLst/>
                <a:latin typeface="Arial Narrow" panose="020B0606020202030204" pitchFamily="34" charset="0"/>
              </a:rPr>
              <a:t>Kontrol ve Otomasyon Teknolojisi</a:t>
            </a:r>
          </a:p>
          <a:p>
            <a:r>
              <a:rPr lang="tr-TR" b="0" i="0" dirty="0">
                <a:solidFill>
                  <a:schemeClr val="tx1"/>
                </a:solidFill>
                <a:effectLst/>
                <a:latin typeface="Arial Narrow" panose="020B0606020202030204" pitchFamily="34" charset="0"/>
              </a:rPr>
              <a:t>Mekatronik</a:t>
            </a:r>
          </a:p>
          <a:p>
            <a:r>
              <a:rPr lang="tr-TR" b="0" i="0" dirty="0">
                <a:solidFill>
                  <a:schemeClr val="tx1"/>
                </a:solidFill>
                <a:effectLst/>
                <a:latin typeface="Arial Narrow" panose="020B0606020202030204" pitchFamily="34" charset="0"/>
              </a:rPr>
              <a:t>Mobil Teknolojileri</a:t>
            </a:r>
          </a:p>
          <a:p>
            <a:r>
              <a:rPr lang="tr-TR" b="0" i="0" dirty="0">
                <a:solidFill>
                  <a:schemeClr val="tx1"/>
                </a:solidFill>
                <a:effectLst/>
                <a:latin typeface="Arial Narrow" panose="020B0606020202030204" pitchFamily="34" charset="0"/>
              </a:rPr>
              <a:t>Odyometri   (Örnek: DGS ile Dil ve Konuşma Terapisi, Fizik Müh., Özel Eğitim </a:t>
            </a:r>
            <a:r>
              <a:rPr lang="tr-TR" b="0" i="0" dirty="0" err="1">
                <a:solidFill>
                  <a:schemeClr val="tx1"/>
                </a:solidFill>
                <a:effectLst/>
                <a:latin typeface="Arial Narrow" panose="020B0606020202030204" pitchFamily="34" charset="0"/>
              </a:rPr>
              <a:t>Öğrt</a:t>
            </a:r>
            <a:r>
              <a:rPr lang="tr-TR" b="0" i="0" dirty="0">
                <a:solidFill>
                  <a:schemeClr val="tx1"/>
                </a:solidFill>
                <a:effectLst/>
                <a:latin typeface="Arial Narrow" panose="020B0606020202030204" pitchFamily="34" charset="0"/>
              </a:rPr>
              <a:t>. Gibi alanlara geçiş yapılabilir.)</a:t>
            </a:r>
          </a:p>
          <a:p>
            <a:r>
              <a:rPr lang="tr-TR" b="0" i="0" dirty="0">
                <a:solidFill>
                  <a:schemeClr val="tx1"/>
                </a:solidFill>
                <a:effectLst/>
                <a:latin typeface="Arial Narrow" panose="020B0606020202030204" pitchFamily="34" charset="0"/>
              </a:rPr>
              <a:t>Ortopedik Protez ve Ortez</a:t>
            </a:r>
            <a:endParaRPr lang="tr-TR"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3427208978"/>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D0991581-6E7F-E450-93D8-A393A922B7ED}"/>
              </a:ext>
            </a:extLst>
          </p:cNvPr>
          <p:cNvSpPr>
            <a:spLocks noGrp="1"/>
          </p:cNvSpPr>
          <p:nvPr>
            <p:ph type="title"/>
          </p:nvPr>
        </p:nvSpPr>
        <p:spPr>
          <a:xfrm>
            <a:off x="2589212" y="615484"/>
            <a:ext cx="8911687" cy="1518116"/>
          </a:xfrm>
        </p:spPr>
        <p:txBody>
          <a:bodyPr>
            <a:normAutofit/>
          </a:bodyPr>
          <a:lstStyle/>
          <a:p>
            <a:r>
              <a:rPr lang="tr-TR" sz="2800" dirty="0"/>
              <a:t>Biyomedikal Cihaz Teknolojileri</a:t>
            </a:r>
            <a:br>
              <a:rPr lang="tr-TR" sz="2800" dirty="0"/>
            </a:br>
            <a:r>
              <a:rPr lang="tr-TR" sz="1600" dirty="0"/>
              <a:t>Adayın, İlgili Mühendislik Bölümlerine tercihte bulunabilmesi için SAY puan türünde sıralama olarak ilk 300bin’e dahil olması gereklidir.</a:t>
            </a:r>
          </a:p>
        </p:txBody>
      </p:sp>
      <p:sp>
        <p:nvSpPr>
          <p:cNvPr id="3" name="İçerik Yer Tutucusu 2">
            <a:extLst>
              <a:ext uri="{FF2B5EF4-FFF2-40B4-BE49-F238E27FC236}">
                <a16:creationId xmlns="" xmlns:a16="http://schemas.microsoft.com/office/drawing/2014/main" id="{6CF8646F-015F-82BC-E82B-D22B288AF85C}"/>
              </a:ext>
            </a:extLst>
          </p:cNvPr>
          <p:cNvSpPr>
            <a:spLocks noGrp="1"/>
          </p:cNvSpPr>
          <p:nvPr>
            <p:ph idx="1"/>
          </p:nvPr>
        </p:nvSpPr>
        <p:spPr/>
        <p:txBody>
          <a:bodyPr/>
          <a:lstStyle/>
          <a:p>
            <a:r>
              <a:rPr lang="tr-TR" b="1" u="sng" dirty="0">
                <a:latin typeface="Arial Black" panose="020B0A04020102020204" pitchFamily="34" charset="0"/>
              </a:rPr>
              <a:t>M.T.O.K (Mesleki ve Teknik Ortaöğretim Kurumları)</a:t>
            </a:r>
          </a:p>
          <a:p>
            <a:r>
              <a:rPr lang="tr-TR" dirty="0"/>
              <a:t>Adli Bilişim Mühendisliği</a:t>
            </a:r>
          </a:p>
          <a:p>
            <a:r>
              <a:rPr lang="tr-TR" dirty="0"/>
              <a:t>Bilgisayar Mühendisliği</a:t>
            </a:r>
          </a:p>
          <a:p>
            <a:r>
              <a:rPr lang="tr-TR" dirty="0"/>
              <a:t>Bilişim Sistemleri Mühendisliği</a:t>
            </a:r>
          </a:p>
          <a:p>
            <a:r>
              <a:rPr lang="tr-TR" dirty="0"/>
              <a:t>Biyomedikal Mühendisliği</a:t>
            </a:r>
          </a:p>
          <a:p>
            <a:r>
              <a:rPr lang="tr-TR" dirty="0"/>
              <a:t>Elektrik-Elektronik Mühendisliği</a:t>
            </a:r>
          </a:p>
          <a:p>
            <a:r>
              <a:rPr lang="tr-TR" dirty="0"/>
              <a:t>Enerji Sistemleri Mühendisliği</a:t>
            </a:r>
          </a:p>
          <a:p>
            <a:r>
              <a:rPr lang="tr-TR" dirty="0"/>
              <a:t>Makine Mühendisliği</a:t>
            </a:r>
          </a:p>
          <a:p>
            <a:endParaRPr lang="tr-TR" dirty="0"/>
          </a:p>
        </p:txBody>
      </p:sp>
    </p:spTree>
    <p:extLst>
      <p:ext uri="{BB962C8B-B14F-4D97-AF65-F5344CB8AC3E}">
        <p14:creationId xmlns:p14="http://schemas.microsoft.com/office/powerpoint/2010/main" val="1026799215"/>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98471440"/>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
  <TotalTime>344</TotalTime>
  <Words>468</Words>
  <Application>Microsoft Office PowerPoint</Application>
  <PresentationFormat>Özel</PresentationFormat>
  <Paragraphs>90</Paragraphs>
  <Slides>32</Slides>
  <Notes>0</Notes>
  <HiddenSlides>0</HiddenSlides>
  <MMClips>0</MMClips>
  <ScaleCrop>false</ScaleCrop>
  <HeadingPairs>
    <vt:vector size="4" baseType="variant">
      <vt:variant>
        <vt:lpstr>Tema</vt:lpstr>
      </vt:variant>
      <vt:variant>
        <vt:i4>1</vt:i4>
      </vt:variant>
      <vt:variant>
        <vt:lpstr>Slayt Başlıkları</vt:lpstr>
      </vt:variant>
      <vt:variant>
        <vt:i4>32</vt:i4>
      </vt:variant>
    </vt:vector>
  </HeadingPairs>
  <TitlesOfParts>
    <vt:vector size="33" baseType="lpstr">
      <vt:lpstr>Duman</vt:lpstr>
      <vt:lpstr>     KADRİ ŞAMAN MTSO MTAL</vt:lpstr>
      <vt:lpstr>Kadri Şaman MTSO  Mesleki ve Teknik  Anadolu Lisesi</vt:lpstr>
      <vt:lpstr>Mevcut Alanlar:       </vt:lpstr>
      <vt:lpstr>BİYOMEDİKAL CİHAZ TEKNOLOJİLERİ ALANI</vt:lpstr>
      <vt:lpstr>Biyomedikal Cihaz Teknolojileri</vt:lpstr>
      <vt:lpstr>PowerPoint Sunusu</vt:lpstr>
      <vt:lpstr>Ön Lisans Programları (Biyomedikal CT) Aşağıda yer alan Önlisans Programlarına Ek Puan alarak yerleşeceklerdir. (OBPx0,12)+(OBPx0,06) Örneğin; diploma notu 80 olan bir aday (OBP=Diploma Notu x 5 şeklinde hesaplanır.)  0,12 katsayısından 48 puan ayrıca ek olarak ilgili alanlardan birini tercih ettiği içinde 0,06 katsayısından 24  ek puan alarak toplam da 72 okul puanı eklenerek yerleştirme puanı oluşturulur.  </vt:lpstr>
      <vt:lpstr>Biyomedikal Cihaz Teknolojileri Adayın, İlgili Mühendislik Bölümlerine tercihte bulunabilmesi için SAY puan türünde sıralama olarak ilk 300bin’e dahil olması gereklidir.</vt:lpstr>
      <vt:lpstr>PowerPoint Sunusu</vt:lpstr>
      <vt:lpstr>PowerPoint Sunusu</vt:lpstr>
      <vt:lpstr>PowerPoint Sunusu</vt:lpstr>
      <vt:lpstr>BİLİŞİM TEKNOLOJİLERİ ALANI</vt:lpstr>
      <vt:lpstr>Bilişim Teknolojileri Ön Lisans Programları *Aşağıda yer alan ön lisans programlarına ek puan alarak yerleşeceklerdir.</vt:lpstr>
      <vt:lpstr>PowerPoint Sunusu</vt:lpstr>
      <vt:lpstr>PowerPoint Sunusu</vt:lpstr>
      <vt:lpstr>PowerPoint Sunusu</vt:lpstr>
      <vt:lpstr>PowerPoint Sunusu</vt:lpstr>
      <vt:lpstr> GIDA TEKNOLOJİSİ ALANI</vt:lpstr>
      <vt:lpstr>Gıda Teknoloji Ön lisans Programları</vt:lpstr>
      <vt:lpstr>PowerPoint Sunusu</vt:lpstr>
      <vt:lpstr>PowerPoint Sunusu</vt:lpstr>
      <vt:lpstr>PowerPoint Sunusu</vt:lpstr>
      <vt:lpstr>PowerPoint Sunusu</vt:lpstr>
      <vt:lpstr> ELEKTRİK ELEKTRONİK ATÖLYESİ</vt:lpstr>
      <vt:lpstr>Elektrik Bölümü Ön Lisans Programları</vt:lpstr>
      <vt:lpstr>PowerPoint Sunusu</vt:lpstr>
      <vt:lpstr>PowerPoint Sunusu</vt:lpstr>
      <vt:lpstr>PowerPoint Sunusu</vt:lpstr>
      <vt:lpstr>PowerPoint Sunusu</vt:lpstr>
      <vt:lpstr>PowerPoint Sunusu</vt:lpstr>
      <vt:lpstr>Staj İmkanları</vt:lpstr>
      <vt:lpstr>   Dinlediğiniz için teşekkürler…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REHBERLİK</dc:creator>
  <cp:lastModifiedBy>Hp</cp:lastModifiedBy>
  <cp:revision>29</cp:revision>
  <dcterms:created xsi:type="dcterms:W3CDTF">2023-04-11T22:43:27Z</dcterms:created>
  <dcterms:modified xsi:type="dcterms:W3CDTF">2023-04-28T10:11:14Z</dcterms:modified>
</cp:coreProperties>
</file>