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75" r:id="rId4"/>
    <p:sldId id="265" r:id="rId5"/>
    <p:sldId id="266" r:id="rId6"/>
    <p:sldId id="267" r:id="rId7"/>
    <p:sldId id="268" r:id="rId8"/>
    <p:sldId id="274" r:id="rId9"/>
    <p:sldId id="269" r:id="rId10"/>
    <p:sldId id="270" r:id="rId11"/>
    <p:sldId id="273" r:id="rId12"/>
    <p:sldId id="276" r:id="rId13"/>
    <p:sldId id="271" r:id="rId14"/>
    <p:sldId id="272" r:id="rId15"/>
    <p:sldId id="277" r:id="rId16"/>
    <p:sldId id="278" r:id="rId17"/>
    <p:sldId id="280" r:id="rId18"/>
    <p:sldId id="279" r:id="rId19"/>
    <p:sldId id="257" r:id="rId20"/>
    <p:sldId id="258" r:id="rId21"/>
    <p:sldId id="260" r:id="rId22"/>
    <p:sldId id="262" r:id="rId23"/>
    <p:sldId id="261" r:id="rId24"/>
    <p:sldId id="264" r:id="rId25"/>
    <p:sldId id="263" r:id="rId26"/>
    <p:sldId id="281"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B14935FE-853D-4626-A934-704180232C5D}">
          <p14:sldIdLst>
            <p14:sldId id="256"/>
            <p14:sldId id="259"/>
            <p14:sldId id="275"/>
            <p14:sldId id="265"/>
            <p14:sldId id="266"/>
            <p14:sldId id="267"/>
            <p14:sldId id="268"/>
            <p14:sldId id="274"/>
            <p14:sldId id="269"/>
            <p14:sldId id="270"/>
            <p14:sldId id="273"/>
            <p14:sldId id="276"/>
            <p14:sldId id="271"/>
            <p14:sldId id="272"/>
            <p14:sldId id="277"/>
            <p14:sldId id="278"/>
            <p14:sldId id="280"/>
            <p14:sldId id="279"/>
            <p14:sldId id="257"/>
            <p14:sldId id="258"/>
            <p14:sldId id="260"/>
          </p14:sldIdLst>
        </p14:section>
        <p14:section name="Başlıksız Bölüm" id="{2D2294BD-C351-4933-B35D-1246A0DC5FC3}">
          <p14:sldIdLst>
            <p14:sldId id="262"/>
            <p14:sldId id="261"/>
            <p14:sldId id="264"/>
            <p14:sldId id="263"/>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9068" autoAdjust="0"/>
  </p:normalViewPr>
  <p:slideViewPr>
    <p:cSldViewPr snapToGrid="0">
      <p:cViewPr varScale="1">
        <p:scale>
          <a:sx n="104" d="100"/>
          <a:sy n="104"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8E76D0B-42C6-4477-9BC0-D167F29D6F58}" type="datetimeFigureOut">
              <a:rPr lang="tr-TR" smtClean="0"/>
              <a:t>27.04.2023</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1691042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smtClean="0"/>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2101306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1330714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3173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243205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78E76D0B-42C6-4477-9BC0-D167F29D6F58}" type="datetimeFigureOut">
              <a:rPr lang="tr-TR" smtClean="0"/>
              <a:t>27.04.2023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293162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78E76D0B-42C6-4477-9BC0-D167F29D6F58}" type="datetimeFigureOut">
              <a:rPr lang="tr-TR" smtClean="0"/>
              <a:t>27.04.2023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3449446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8E76D0B-42C6-4477-9BC0-D167F29D6F58}" type="datetimeFigureOut">
              <a:rPr lang="tr-TR" smtClean="0"/>
              <a:t>27.04.2023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2981865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8E76D0B-42C6-4477-9BC0-D167F29D6F58}" type="datetimeFigureOut">
              <a:rPr lang="tr-TR" smtClean="0"/>
              <a:t>27.04.2023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140108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8E76D0B-42C6-4477-9BC0-D167F29D6F58}" type="datetimeFigureOut">
              <a:rPr lang="tr-TR" smtClean="0"/>
              <a:t>27.04.2023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122333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78E76D0B-42C6-4477-9BC0-D167F29D6F58}" type="datetimeFigureOut">
              <a:rPr lang="tr-TR" smtClean="0"/>
              <a:t>27.04.2023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165431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54447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41410" y="3073397"/>
            <a:ext cx="4878391" cy="2717801"/>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172200" y="3073397"/>
            <a:ext cx="4875210" cy="2717801"/>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78E76D0B-42C6-4477-9BC0-D167F29D6F58}" type="datetimeFigureOut">
              <a:rPr lang="tr-TR" smtClean="0"/>
              <a:t>27.04.2023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159944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78E76D0B-42C6-4477-9BC0-D167F29D6F58}" type="datetimeFigureOut">
              <a:rPr lang="tr-TR" smtClean="0"/>
              <a:t>27.04.2023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249148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76D0B-42C6-4477-9BC0-D167F29D6F58}" type="datetimeFigureOut">
              <a:rPr lang="tr-TR" smtClean="0"/>
              <a:t>27.04.2023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368862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53778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8E76D0B-42C6-4477-9BC0-D167F29D6F58}" type="datetimeFigureOut">
              <a:rPr lang="tr-TR" smtClean="0"/>
              <a:t>27.04.2023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FBB6EF-3D20-4E48-88EB-B752731796D9}" type="slidenum">
              <a:rPr lang="tr-TR" smtClean="0"/>
              <a:t>‹#›</a:t>
            </a:fld>
            <a:endParaRPr lang="tr-TR"/>
          </a:p>
        </p:txBody>
      </p:sp>
    </p:spTree>
    <p:extLst>
      <p:ext uri="{BB962C8B-B14F-4D97-AF65-F5344CB8AC3E}">
        <p14:creationId xmlns:p14="http://schemas.microsoft.com/office/powerpoint/2010/main" val="403106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8E76D0B-42C6-4477-9BC0-D167F29D6F58}" type="datetimeFigureOut">
              <a:rPr lang="tr-TR" smtClean="0"/>
              <a:t>27.04.2023</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CFBB6EF-3D20-4E48-88EB-B752731796D9}" type="slidenum">
              <a:rPr lang="tr-TR" smtClean="0"/>
              <a:t>‹#›</a:t>
            </a:fld>
            <a:endParaRPr lang="tr-TR"/>
          </a:p>
        </p:txBody>
      </p:sp>
    </p:spTree>
    <p:extLst>
      <p:ext uri="{BB962C8B-B14F-4D97-AF65-F5344CB8AC3E}">
        <p14:creationId xmlns:p14="http://schemas.microsoft.com/office/powerpoint/2010/main" val="34411449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2151016" y="1314994"/>
            <a:ext cx="8957589" cy="1452919"/>
          </a:xfrm>
          <a:prstGeom prst="rect">
            <a:avLst/>
          </a:prstGeom>
        </p:spPr>
      </p:pic>
      <p:pic>
        <p:nvPicPr>
          <p:cNvPr id="6" name="Resim 5"/>
          <p:cNvPicPr>
            <a:picLocks noChangeAspect="1"/>
          </p:cNvPicPr>
          <p:nvPr/>
        </p:nvPicPr>
        <p:blipFill>
          <a:blip r:embed="rId3"/>
          <a:stretch>
            <a:fillRect/>
          </a:stretch>
        </p:blipFill>
        <p:spPr>
          <a:xfrm>
            <a:off x="7022639" y="3595182"/>
            <a:ext cx="4085967" cy="2298357"/>
          </a:xfrm>
          <a:prstGeom prst="rect">
            <a:avLst/>
          </a:prstGeom>
        </p:spPr>
      </p:pic>
      <p:pic>
        <p:nvPicPr>
          <p:cNvPr id="7" name="Resim 6"/>
          <p:cNvPicPr>
            <a:picLocks noChangeAspect="1"/>
          </p:cNvPicPr>
          <p:nvPr/>
        </p:nvPicPr>
        <p:blipFill>
          <a:blip r:embed="rId4"/>
          <a:stretch>
            <a:fillRect/>
          </a:stretch>
        </p:blipFill>
        <p:spPr>
          <a:xfrm>
            <a:off x="2151017" y="3595183"/>
            <a:ext cx="3856249" cy="2298357"/>
          </a:xfrm>
          <a:prstGeom prst="rect">
            <a:avLst/>
          </a:prstGeom>
        </p:spPr>
      </p:pic>
    </p:spTree>
    <p:extLst>
      <p:ext uri="{BB962C8B-B14F-4D97-AF65-F5344CB8AC3E}">
        <p14:creationId xmlns:p14="http://schemas.microsoft.com/office/powerpoint/2010/main" val="831965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Okulumuzun Spor başarıları</a:t>
            </a:r>
          </a:p>
        </p:txBody>
      </p:sp>
      <p:sp>
        <p:nvSpPr>
          <p:cNvPr id="3" name="İçerik Yer Tutucusu 2"/>
          <p:cNvSpPr>
            <a:spLocks noGrp="1"/>
          </p:cNvSpPr>
          <p:nvPr>
            <p:ph idx="1"/>
          </p:nvPr>
        </p:nvSpPr>
        <p:spPr>
          <a:xfrm>
            <a:off x="1141413" y="1990869"/>
            <a:ext cx="9905999" cy="898208"/>
          </a:xfrm>
        </p:spPr>
        <p:txBody>
          <a:bodyPr>
            <a:normAutofit lnSpcReduction="10000"/>
          </a:bodyPr>
          <a:lstStyle/>
          <a:p>
            <a:r>
              <a:rPr lang="tr-TR" dirty="0">
                <a:solidFill>
                  <a:srgbClr val="FFFF00"/>
                </a:solidFill>
              </a:rPr>
              <a:t>Okulumuzun </a:t>
            </a:r>
            <a:r>
              <a:rPr lang="tr-TR" dirty="0" err="1">
                <a:solidFill>
                  <a:srgbClr val="FFFF00"/>
                </a:solidFill>
              </a:rPr>
              <a:t>Bocce</a:t>
            </a:r>
            <a:r>
              <a:rPr lang="tr-TR" dirty="0">
                <a:solidFill>
                  <a:srgbClr val="FFFF00"/>
                </a:solidFill>
              </a:rPr>
              <a:t> takımı: </a:t>
            </a:r>
            <a:r>
              <a:rPr lang="tr-TR" dirty="0">
                <a:solidFill>
                  <a:schemeClr val="bg1"/>
                </a:solidFill>
              </a:rPr>
              <a:t>Okullar arası </a:t>
            </a:r>
            <a:r>
              <a:rPr lang="tr-TR" dirty="0" err="1">
                <a:solidFill>
                  <a:schemeClr val="bg1"/>
                </a:solidFill>
              </a:rPr>
              <a:t>Bocce</a:t>
            </a:r>
            <a:r>
              <a:rPr lang="tr-TR" dirty="0">
                <a:solidFill>
                  <a:schemeClr val="bg1"/>
                </a:solidFill>
              </a:rPr>
              <a:t> </a:t>
            </a:r>
            <a:r>
              <a:rPr lang="tr-TR" dirty="0" err="1">
                <a:solidFill>
                  <a:schemeClr val="bg1"/>
                </a:solidFill>
              </a:rPr>
              <a:t>Petank</a:t>
            </a:r>
            <a:r>
              <a:rPr lang="tr-TR" dirty="0">
                <a:solidFill>
                  <a:schemeClr val="bg1"/>
                </a:solidFill>
              </a:rPr>
              <a:t> Turnuvası’nda </a:t>
            </a:r>
            <a:r>
              <a:rPr lang="tr-TR" dirty="0" smtClean="0">
                <a:solidFill>
                  <a:srgbClr val="FF0000"/>
                </a:solidFill>
              </a:rPr>
              <a:t>İkincilik </a:t>
            </a:r>
            <a:r>
              <a:rPr lang="tr-TR" dirty="0" smtClean="0">
                <a:solidFill>
                  <a:srgbClr val="FFFF00"/>
                </a:solidFill>
              </a:rPr>
              <a:t>elde </a:t>
            </a:r>
            <a:r>
              <a:rPr lang="tr-TR" dirty="0">
                <a:solidFill>
                  <a:srgbClr val="FFFF00"/>
                </a:solidFill>
              </a:rPr>
              <a:t>etmiştir.</a:t>
            </a:r>
          </a:p>
          <a:p>
            <a:endParaRPr lang="tr-TR" dirty="0"/>
          </a:p>
        </p:txBody>
      </p:sp>
      <p:pic>
        <p:nvPicPr>
          <p:cNvPr id="6" name="Resim 5"/>
          <p:cNvPicPr>
            <a:picLocks noChangeAspect="1"/>
          </p:cNvPicPr>
          <p:nvPr/>
        </p:nvPicPr>
        <p:blipFill>
          <a:blip r:embed="rId2"/>
          <a:stretch>
            <a:fillRect/>
          </a:stretch>
        </p:blipFill>
        <p:spPr>
          <a:xfrm>
            <a:off x="6400801" y="3038764"/>
            <a:ext cx="4572000" cy="3592947"/>
          </a:xfrm>
          <a:prstGeom prst="rect">
            <a:avLst/>
          </a:prstGeom>
        </p:spPr>
      </p:pic>
      <p:pic>
        <p:nvPicPr>
          <p:cNvPr id="7" name="Resim 6"/>
          <p:cNvPicPr>
            <a:picLocks noChangeAspect="1"/>
          </p:cNvPicPr>
          <p:nvPr/>
        </p:nvPicPr>
        <p:blipFill>
          <a:blip r:embed="rId3"/>
          <a:stretch>
            <a:fillRect/>
          </a:stretch>
        </p:blipFill>
        <p:spPr>
          <a:xfrm>
            <a:off x="1560944" y="3038764"/>
            <a:ext cx="4331277" cy="3592947"/>
          </a:xfrm>
          <a:prstGeom prst="rect">
            <a:avLst/>
          </a:prstGeom>
        </p:spPr>
      </p:pic>
    </p:spTree>
    <p:extLst>
      <p:ext uri="{BB962C8B-B14F-4D97-AF65-F5344CB8AC3E}">
        <p14:creationId xmlns:p14="http://schemas.microsoft.com/office/powerpoint/2010/main" val="1039515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397165"/>
            <a:ext cx="9905998" cy="1237672"/>
          </a:xfrm>
        </p:spPr>
        <p:txBody>
          <a:bodyPr/>
          <a:lstStyle/>
          <a:p>
            <a:r>
              <a:rPr lang="tr-TR" dirty="0" err="1" smtClean="0"/>
              <a:t>gezİlerİMİZ</a:t>
            </a:r>
            <a:endParaRPr lang="tr-TR" dirty="0"/>
          </a:p>
        </p:txBody>
      </p:sp>
      <p:sp>
        <p:nvSpPr>
          <p:cNvPr id="3" name="İçerik Yer Tutucusu 2"/>
          <p:cNvSpPr>
            <a:spLocks noGrp="1"/>
          </p:cNvSpPr>
          <p:nvPr>
            <p:ph idx="1"/>
          </p:nvPr>
        </p:nvSpPr>
        <p:spPr>
          <a:xfrm>
            <a:off x="1141413" y="1634837"/>
            <a:ext cx="5297632" cy="4156364"/>
          </a:xfrm>
        </p:spPr>
        <p:txBody>
          <a:bodyPr/>
          <a:lstStyle/>
          <a:p>
            <a:r>
              <a:rPr lang="tr-TR" dirty="0" smtClean="0">
                <a:solidFill>
                  <a:srgbClr val="FFFF00"/>
                </a:solidFill>
              </a:rPr>
              <a:t>Şehir Dışı</a:t>
            </a:r>
          </a:p>
          <a:p>
            <a:endParaRPr lang="tr-TR" dirty="0" smtClean="0">
              <a:solidFill>
                <a:srgbClr val="FFFF00"/>
              </a:solidFill>
            </a:endParaRPr>
          </a:p>
          <a:p>
            <a:pPr>
              <a:buFont typeface="Wingdings" panose="05000000000000000000" pitchFamily="2" charset="2"/>
              <a:buChar char="ü"/>
            </a:pPr>
            <a:r>
              <a:rPr lang="tr-TR" dirty="0" smtClean="0"/>
              <a:t>Nevşehir</a:t>
            </a:r>
          </a:p>
          <a:p>
            <a:pPr marL="0" indent="0">
              <a:buNone/>
            </a:pPr>
            <a:endParaRPr lang="tr-TR" dirty="0" smtClean="0">
              <a:solidFill>
                <a:srgbClr val="FFFF00"/>
              </a:solidFill>
            </a:endParaRPr>
          </a:p>
          <a:p>
            <a:pPr>
              <a:buFont typeface="Wingdings" panose="05000000000000000000" pitchFamily="2" charset="2"/>
              <a:buChar char="ü"/>
            </a:pPr>
            <a:r>
              <a:rPr lang="tr-TR" dirty="0" smtClean="0"/>
              <a:t>Gaziantep</a:t>
            </a:r>
          </a:p>
        </p:txBody>
      </p:sp>
      <p:pic>
        <p:nvPicPr>
          <p:cNvPr id="5" name="Resim 4"/>
          <p:cNvPicPr>
            <a:picLocks noChangeAspect="1"/>
          </p:cNvPicPr>
          <p:nvPr/>
        </p:nvPicPr>
        <p:blipFill rotWithShape="1">
          <a:blip r:embed="rId2"/>
          <a:srcRect l="2800" t="7274" r="165" b="6181"/>
          <a:stretch/>
        </p:blipFill>
        <p:spPr>
          <a:xfrm>
            <a:off x="6686477" y="778380"/>
            <a:ext cx="4443411" cy="2934639"/>
          </a:xfrm>
          <a:prstGeom prst="rect">
            <a:avLst/>
          </a:prstGeom>
        </p:spPr>
      </p:pic>
      <p:pic>
        <p:nvPicPr>
          <p:cNvPr id="6" name="Resim 5"/>
          <p:cNvPicPr>
            <a:picLocks noChangeAspect="1"/>
          </p:cNvPicPr>
          <p:nvPr/>
        </p:nvPicPr>
        <p:blipFill>
          <a:blip r:embed="rId3"/>
          <a:stretch>
            <a:fillRect/>
          </a:stretch>
        </p:blipFill>
        <p:spPr>
          <a:xfrm>
            <a:off x="3417455" y="3883892"/>
            <a:ext cx="5107709" cy="2849418"/>
          </a:xfrm>
          <a:prstGeom prst="rect">
            <a:avLst/>
          </a:prstGeom>
        </p:spPr>
      </p:pic>
    </p:spTree>
    <p:extLst>
      <p:ext uri="{BB962C8B-B14F-4D97-AF65-F5344CB8AC3E}">
        <p14:creationId xmlns:p14="http://schemas.microsoft.com/office/powerpoint/2010/main" val="1110240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397164"/>
            <a:ext cx="9905998" cy="1034472"/>
          </a:xfrm>
        </p:spPr>
        <p:txBody>
          <a:bodyPr/>
          <a:lstStyle/>
          <a:p>
            <a:r>
              <a:rPr lang="tr-TR" dirty="0" err="1" smtClean="0"/>
              <a:t>gezİlerİmİz</a:t>
            </a:r>
            <a:r>
              <a:rPr lang="tr-TR" dirty="0" smtClean="0"/>
              <a:t> </a:t>
            </a:r>
            <a:endParaRPr lang="tr-TR" dirty="0"/>
          </a:p>
        </p:txBody>
      </p:sp>
      <p:sp>
        <p:nvSpPr>
          <p:cNvPr id="3" name="İçerik Yer Tutucusu 2"/>
          <p:cNvSpPr>
            <a:spLocks noGrp="1"/>
          </p:cNvSpPr>
          <p:nvPr>
            <p:ph idx="1"/>
          </p:nvPr>
        </p:nvSpPr>
        <p:spPr>
          <a:xfrm>
            <a:off x="1496291" y="1300379"/>
            <a:ext cx="9551120" cy="5322093"/>
          </a:xfrm>
        </p:spPr>
        <p:txBody>
          <a:bodyPr/>
          <a:lstStyle/>
          <a:p>
            <a:r>
              <a:rPr lang="tr-TR" sz="2800" dirty="0" smtClean="0">
                <a:solidFill>
                  <a:srgbClr val="FFFF00"/>
                </a:solidFill>
              </a:rPr>
              <a:t>Şehir İçi</a:t>
            </a:r>
          </a:p>
          <a:p>
            <a:pPr marL="0" indent="0">
              <a:buNone/>
            </a:pPr>
            <a:endParaRPr lang="tr-TR" dirty="0" smtClean="0"/>
          </a:p>
          <a:p>
            <a:pPr>
              <a:buFont typeface="Wingdings" panose="05000000000000000000" pitchFamily="2" charset="2"/>
              <a:buChar char="ü"/>
            </a:pPr>
            <a:r>
              <a:rPr lang="tr-TR" dirty="0" smtClean="0"/>
              <a:t>Mersin Deniz Müzesi</a:t>
            </a:r>
          </a:p>
          <a:p>
            <a:pPr marL="0" indent="0">
              <a:buNone/>
            </a:pPr>
            <a:endParaRPr lang="tr-TR" dirty="0" smtClean="0"/>
          </a:p>
          <a:p>
            <a:pPr>
              <a:buFont typeface="Wingdings" panose="05000000000000000000" pitchFamily="2" charset="2"/>
              <a:buChar char="ü"/>
            </a:pPr>
            <a:r>
              <a:rPr lang="tr-TR" dirty="0" smtClean="0"/>
              <a:t>Mersin Arkeoloji Müzesi</a:t>
            </a:r>
          </a:p>
          <a:p>
            <a:pPr marL="0" indent="0">
              <a:buNone/>
            </a:pPr>
            <a:endParaRPr lang="tr-TR" dirty="0" smtClean="0"/>
          </a:p>
          <a:p>
            <a:pPr>
              <a:buFont typeface="Wingdings" panose="05000000000000000000" pitchFamily="2" charset="2"/>
              <a:buChar char="ü"/>
            </a:pPr>
            <a:r>
              <a:rPr lang="tr-TR" dirty="0" smtClean="0"/>
              <a:t>Atatürk Evi</a:t>
            </a:r>
          </a:p>
          <a:p>
            <a:pPr>
              <a:buFont typeface="Wingdings" panose="05000000000000000000" pitchFamily="2" charset="2"/>
              <a:buChar char="ü"/>
            </a:pPr>
            <a:endParaRPr lang="tr-TR" dirty="0"/>
          </a:p>
        </p:txBody>
      </p:sp>
      <p:pic>
        <p:nvPicPr>
          <p:cNvPr id="4" name="Resim 3"/>
          <p:cNvPicPr>
            <a:picLocks noChangeAspect="1"/>
          </p:cNvPicPr>
          <p:nvPr/>
        </p:nvPicPr>
        <p:blipFill>
          <a:blip r:embed="rId2"/>
          <a:stretch>
            <a:fillRect/>
          </a:stretch>
        </p:blipFill>
        <p:spPr>
          <a:xfrm>
            <a:off x="7426036" y="1300378"/>
            <a:ext cx="3777095" cy="2477294"/>
          </a:xfrm>
          <a:prstGeom prst="rect">
            <a:avLst/>
          </a:prstGeom>
        </p:spPr>
      </p:pic>
      <p:pic>
        <p:nvPicPr>
          <p:cNvPr id="5" name="Resim 4"/>
          <p:cNvPicPr>
            <a:picLocks noChangeAspect="1"/>
          </p:cNvPicPr>
          <p:nvPr/>
        </p:nvPicPr>
        <p:blipFill rotWithShape="1">
          <a:blip r:embed="rId3"/>
          <a:srcRect l="5287" r="1555"/>
          <a:stretch/>
        </p:blipFill>
        <p:spPr>
          <a:xfrm>
            <a:off x="5209309" y="3855417"/>
            <a:ext cx="3777095" cy="2689310"/>
          </a:xfrm>
          <a:prstGeom prst="rect">
            <a:avLst/>
          </a:prstGeom>
        </p:spPr>
      </p:pic>
    </p:spTree>
    <p:extLst>
      <p:ext uri="{BB962C8B-B14F-4D97-AF65-F5344CB8AC3E}">
        <p14:creationId xmlns:p14="http://schemas.microsoft.com/office/powerpoint/2010/main" val="1260929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618518"/>
            <a:ext cx="9905998" cy="1237991"/>
          </a:xfrm>
        </p:spPr>
        <p:txBody>
          <a:bodyPr>
            <a:normAutofit/>
          </a:bodyPr>
          <a:lstStyle/>
          <a:p>
            <a:r>
              <a:rPr lang="tr-TR" sz="4000" dirty="0"/>
              <a:t>TEKNİK GEZİLERİMİZ</a:t>
            </a:r>
          </a:p>
        </p:txBody>
      </p:sp>
      <p:sp>
        <p:nvSpPr>
          <p:cNvPr id="3" name="İçerik Yer Tutucusu 2"/>
          <p:cNvSpPr>
            <a:spLocks noGrp="1"/>
          </p:cNvSpPr>
          <p:nvPr>
            <p:ph idx="1"/>
          </p:nvPr>
        </p:nvSpPr>
        <p:spPr>
          <a:xfrm>
            <a:off x="1141412" y="1644073"/>
            <a:ext cx="9905999" cy="4147128"/>
          </a:xfrm>
        </p:spPr>
        <p:txBody>
          <a:bodyPr>
            <a:normAutofit/>
          </a:bodyPr>
          <a:lstStyle/>
          <a:p>
            <a:pPr marL="0" indent="0" algn="ctr">
              <a:buNone/>
            </a:pPr>
            <a:r>
              <a:rPr lang="tr-TR" sz="2800" dirty="0" smtClean="0">
                <a:solidFill>
                  <a:srgbClr val="FFFF00"/>
                </a:solidFill>
              </a:rPr>
              <a:t>9. Sınıf Elektrik-Elektronik Teknolojileri öğrencilerimizle Seyhan Hidroelektrik Santrali gezisi</a:t>
            </a:r>
            <a:endParaRPr lang="tr-TR" sz="2800" dirty="0">
              <a:solidFill>
                <a:srgbClr val="FFFF00"/>
              </a:solidFill>
            </a:endParaRPr>
          </a:p>
        </p:txBody>
      </p:sp>
      <p:pic>
        <p:nvPicPr>
          <p:cNvPr id="4" name="Resim 3"/>
          <p:cNvPicPr>
            <a:picLocks noChangeAspect="1"/>
          </p:cNvPicPr>
          <p:nvPr/>
        </p:nvPicPr>
        <p:blipFill>
          <a:blip r:embed="rId2"/>
          <a:stretch>
            <a:fillRect/>
          </a:stretch>
        </p:blipFill>
        <p:spPr>
          <a:xfrm>
            <a:off x="6552479" y="2647518"/>
            <a:ext cx="4576761" cy="3485427"/>
          </a:xfrm>
          <a:prstGeom prst="rect">
            <a:avLst/>
          </a:prstGeom>
        </p:spPr>
      </p:pic>
      <p:pic>
        <p:nvPicPr>
          <p:cNvPr id="5" name="Resim 4"/>
          <p:cNvPicPr>
            <a:picLocks noChangeAspect="1"/>
          </p:cNvPicPr>
          <p:nvPr/>
        </p:nvPicPr>
        <p:blipFill>
          <a:blip r:embed="rId3"/>
          <a:stretch>
            <a:fillRect/>
          </a:stretch>
        </p:blipFill>
        <p:spPr>
          <a:xfrm>
            <a:off x="1450110" y="2647518"/>
            <a:ext cx="4627418" cy="3485427"/>
          </a:xfrm>
          <a:prstGeom prst="rect">
            <a:avLst/>
          </a:prstGeom>
        </p:spPr>
      </p:pic>
    </p:spTree>
    <p:extLst>
      <p:ext uri="{BB962C8B-B14F-4D97-AF65-F5344CB8AC3E}">
        <p14:creationId xmlns:p14="http://schemas.microsoft.com/office/powerpoint/2010/main" val="404323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2" y="494205"/>
            <a:ext cx="9905998" cy="1478570"/>
          </a:xfrm>
        </p:spPr>
        <p:txBody>
          <a:bodyPr/>
          <a:lstStyle/>
          <a:p>
            <a:r>
              <a:rPr lang="tr-TR" dirty="0"/>
              <a:t>TEKNİK GEZİLERİMİZ</a:t>
            </a:r>
          </a:p>
        </p:txBody>
      </p:sp>
      <p:sp>
        <p:nvSpPr>
          <p:cNvPr id="3" name="İçerik Yer Tutucusu 2"/>
          <p:cNvSpPr>
            <a:spLocks noGrp="1"/>
          </p:cNvSpPr>
          <p:nvPr>
            <p:ph idx="1"/>
          </p:nvPr>
        </p:nvSpPr>
        <p:spPr>
          <a:xfrm>
            <a:off x="1141412" y="1791855"/>
            <a:ext cx="9905999" cy="4904509"/>
          </a:xfrm>
        </p:spPr>
        <p:txBody>
          <a:bodyPr/>
          <a:lstStyle/>
          <a:p>
            <a:r>
              <a:rPr lang="tr-TR" dirty="0" smtClean="0">
                <a:solidFill>
                  <a:srgbClr val="FFFF00"/>
                </a:solidFill>
              </a:rPr>
              <a:t>11. Sınıf Elektrik-Elektronik bölümü öğrencileriyle </a:t>
            </a:r>
            <a:r>
              <a:rPr lang="tr-TR" dirty="0" err="1" smtClean="0">
                <a:solidFill>
                  <a:srgbClr val="FFFF00"/>
                </a:solidFill>
              </a:rPr>
              <a:t>Desas</a:t>
            </a:r>
            <a:r>
              <a:rPr lang="tr-TR" dirty="0" smtClean="0">
                <a:solidFill>
                  <a:srgbClr val="FFFF00"/>
                </a:solidFill>
              </a:rPr>
              <a:t> </a:t>
            </a:r>
            <a:r>
              <a:rPr lang="tr-TR" dirty="0" err="1" smtClean="0">
                <a:solidFill>
                  <a:srgbClr val="FFFF00"/>
                </a:solidFill>
              </a:rPr>
              <a:t>Asönsör</a:t>
            </a:r>
            <a:r>
              <a:rPr lang="tr-TR" dirty="0" smtClean="0">
                <a:solidFill>
                  <a:srgbClr val="FFFF00"/>
                </a:solidFill>
              </a:rPr>
              <a:t> Mark/</a:t>
            </a:r>
            <a:r>
              <a:rPr lang="tr-TR" dirty="0" err="1" smtClean="0">
                <a:solidFill>
                  <a:srgbClr val="FFFF00"/>
                </a:solidFill>
              </a:rPr>
              <a:t>Panomer</a:t>
            </a:r>
            <a:r>
              <a:rPr lang="tr-TR" dirty="0" smtClean="0">
                <a:solidFill>
                  <a:srgbClr val="FFFF00"/>
                </a:solidFill>
              </a:rPr>
              <a:t> firmasına düzenlenen teknik gezi</a:t>
            </a:r>
            <a:endParaRPr lang="tr-TR" dirty="0">
              <a:solidFill>
                <a:srgbClr val="FFFF00"/>
              </a:solidFill>
            </a:endParaRPr>
          </a:p>
        </p:txBody>
      </p:sp>
      <p:pic>
        <p:nvPicPr>
          <p:cNvPr id="4" name="Resim 3"/>
          <p:cNvPicPr>
            <a:picLocks noChangeAspect="1"/>
          </p:cNvPicPr>
          <p:nvPr/>
        </p:nvPicPr>
        <p:blipFill>
          <a:blip r:embed="rId2"/>
          <a:stretch>
            <a:fillRect/>
          </a:stretch>
        </p:blipFill>
        <p:spPr>
          <a:xfrm>
            <a:off x="6539346" y="2872509"/>
            <a:ext cx="4312804" cy="3485428"/>
          </a:xfrm>
          <a:prstGeom prst="rect">
            <a:avLst/>
          </a:prstGeom>
        </p:spPr>
      </p:pic>
      <p:pic>
        <p:nvPicPr>
          <p:cNvPr id="5" name="Resim 4"/>
          <p:cNvPicPr>
            <a:picLocks noChangeAspect="1"/>
          </p:cNvPicPr>
          <p:nvPr/>
        </p:nvPicPr>
        <p:blipFill>
          <a:blip r:embed="rId3"/>
          <a:stretch>
            <a:fillRect/>
          </a:stretch>
        </p:blipFill>
        <p:spPr>
          <a:xfrm>
            <a:off x="1625600" y="2872509"/>
            <a:ext cx="4119417" cy="3485428"/>
          </a:xfrm>
          <a:prstGeom prst="rect">
            <a:avLst/>
          </a:prstGeom>
        </p:spPr>
      </p:pic>
    </p:spTree>
    <p:extLst>
      <p:ext uri="{BB962C8B-B14F-4D97-AF65-F5344CB8AC3E}">
        <p14:creationId xmlns:p14="http://schemas.microsoft.com/office/powerpoint/2010/main" val="156393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175173"/>
            <a:ext cx="9905998" cy="1284172"/>
          </a:xfrm>
        </p:spPr>
        <p:txBody>
          <a:bodyPr/>
          <a:lstStyle/>
          <a:p>
            <a:r>
              <a:rPr lang="tr-TR" dirty="0" smtClean="0"/>
              <a:t>Okul İÇİ etkİnlİklerİmİz</a:t>
            </a:r>
            <a:endParaRPr lang="tr-TR" dirty="0"/>
          </a:p>
        </p:txBody>
      </p:sp>
      <p:sp>
        <p:nvSpPr>
          <p:cNvPr id="3" name="İçerik Yer Tutucusu 2"/>
          <p:cNvSpPr>
            <a:spLocks noGrp="1"/>
          </p:cNvSpPr>
          <p:nvPr>
            <p:ph idx="1"/>
          </p:nvPr>
        </p:nvSpPr>
        <p:spPr>
          <a:xfrm>
            <a:off x="988291" y="1311565"/>
            <a:ext cx="10381673" cy="5394036"/>
          </a:xfrm>
        </p:spPr>
        <p:txBody>
          <a:bodyPr/>
          <a:lstStyle/>
          <a:p>
            <a:r>
              <a:rPr lang="tr-TR" dirty="0" smtClean="0"/>
              <a:t>Kahvaltı Etkinlikleri</a:t>
            </a:r>
          </a:p>
          <a:p>
            <a:r>
              <a:rPr lang="tr-TR" dirty="0" smtClean="0"/>
              <a:t>Kitap Okuma Etkinlikleri</a:t>
            </a:r>
          </a:p>
          <a:p>
            <a:r>
              <a:rPr lang="tr-TR" dirty="0" smtClean="0"/>
              <a:t>Tarih-Coğrafya-Biyoloji Sergisi</a:t>
            </a:r>
          </a:p>
          <a:p>
            <a:r>
              <a:rPr lang="tr-TR" dirty="0" smtClean="0"/>
              <a:t>Sınıflar Arası Münazara Etkinliği</a:t>
            </a:r>
          </a:p>
          <a:p>
            <a:r>
              <a:rPr lang="tr-TR" dirty="0" smtClean="0"/>
              <a:t>Bahar Şenliği</a:t>
            </a:r>
          </a:p>
          <a:p>
            <a:endParaRPr lang="tr-TR" dirty="0"/>
          </a:p>
        </p:txBody>
      </p:sp>
      <p:pic>
        <p:nvPicPr>
          <p:cNvPr id="4" name="Resim 3"/>
          <p:cNvPicPr>
            <a:picLocks noChangeAspect="1"/>
          </p:cNvPicPr>
          <p:nvPr/>
        </p:nvPicPr>
        <p:blipFill>
          <a:blip r:embed="rId2"/>
          <a:stretch>
            <a:fillRect/>
          </a:stretch>
        </p:blipFill>
        <p:spPr>
          <a:xfrm>
            <a:off x="7560322" y="609602"/>
            <a:ext cx="3648366" cy="3020290"/>
          </a:xfrm>
          <a:prstGeom prst="rect">
            <a:avLst/>
          </a:prstGeom>
        </p:spPr>
      </p:pic>
      <p:pic>
        <p:nvPicPr>
          <p:cNvPr id="5" name="Resim 4"/>
          <p:cNvPicPr>
            <a:picLocks noChangeAspect="1"/>
          </p:cNvPicPr>
          <p:nvPr/>
        </p:nvPicPr>
        <p:blipFill>
          <a:blip r:embed="rId3"/>
          <a:stretch>
            <a:fillRect/>
          </a:stretch>
        </p:blipFill>
        <p:spPr>
          <a:xfrm>
            <a:off x="1141413" y="4230574"/>
            <a:ext cx="4516583" cy="2548917"/>
          </a:xfrm>
          <a:prstGeom prst="rect">
            <a:avLst/>
          </a:prstGeom>
        </p:spPr>
      </p:pic>
      <p:pic>
        <p:nvPicPr>
          <p:cNvPr id="6" name="Resim 5"/>
          <p:cNvPicPr>
            <a:picLocks noChangeAspect="1"/>
          </p:cNvPicPr>
          <p:nvPr/>
        </p:nvPicPr>
        <p:blipFill rotWithShape="1">
          <a:blip r:embed="rId4"/>
          <a:srcRect l="711"/>
          <a:stretch/>
        </p:blipFill>
        <p:spPr>
          <a:xfrm>
            <a:off x="6585527" y="4043110"/>
            <a:ext cx="4461884" cy="2662490"/>
          </a:xfrm>
          <a:prstGeom prst="rect">
            <a:avLst/>
          </a:prstGeom>
        </p:spPr>
      </p:pic>
    </p:spTree>
    <p:extLst>
      <p:ext uri="{BB962C8B-B14F-4D97-AF65-F5344CB8AC3E}">
        <p14:creationId xmlns:p14="http://schemas.microsoft.com/office/powerpoint/2010/main" val="1106599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dirty="0" smtClean="0"/>
              <a:t>öğrencİlerİmİzİn AtÖlye Çalışmaları</a:t>
            </a:r>
            <a:endParaRPr lang="tr-TR" sz="4000" dirty="0"/>
          </a:p>
        </p:txBody>
      </p:sp>
      <p:sp>
        <p:nvSpPr>
          <p:cNvPr id="7" name="İçerik Yer Tutucusu 6"/>
          <p:cNvSpPr>
            <a:spLocks noGrp="1"/>
          </p:cNvSpPr>
          <p:nvPr>
            <p:ph sz="half" idx="1"/>
          </p:nvPr>
        </p:nvSpPr>
        <p:spPr>
          <a:xfrm>
            <a:off x="1366982" y="1911927"/>
            <a:ext cx="9522691" cy="683491"/>
          </a:xfrm>
        </p:spPr>
        <p:txBody>
          <a:bodyPr>
            <a:normAutofit/>
          </a:bodyPr>
          <a:lstStyle/>
          <a:p>
            <a:pPr marL="0" indent="0">
              <a:buNone/>
            </a:pPr>
            <a:r>
              <a:rPr lang="tr-TR" sz="2800" dirty="0" smtClean="0">
                <a:solidFill>
                  <a:srgbClr val="FFFF00"/>
                </a:solidFill>
              </a:rPr>
              <a:t>9. Sınıf Elektrik-Elektronik Bölümü</a:t>
            </a:r>
            <a:endParaRPr lang="tr-TR" sz="2800" dirty="0">
              <a:solidFill>
                <a:srgbClr val="FFFF00"/>
              </a:solidFill>
            </a:endParaRPr>
          </a:p>
        </p:txBody>
      </p:sp>
      <p:pic>
        <p:nvPicPr>
          <p:cNvPr id="4" name="Resim 3"/>
          <p:cNvPicPr>
            <a:picLocks noChangeAspect="1"/>
          </p:cNvPicPr>
          <p:nvPr/>
        </p:nvPicPr>
        <p:blipFill rotWithShape="1">
          <a:blip r:embed="rId2"/>
          <a:srcRect l="5489" t="3321" r="3530" b="29172"/>
          <a:stretch/>
        </p:blipFill>
        <p:spPr>
          <a:xfrm>
            <a:off x="1995055" y="2946400"/>
            <a:ext cx="3583191" cy="3260437"/>
          </a:xfrm>
          <a:prstGeom prst="rect">
            <a:avLst/>
          </a:prstGeom>
        </p:spPr>
      </p:pic>
      <p:pic>
        <p:nvPicPr>
          <p:cNvPr id="6" name="Resim 5"/>
          <p:cNvPicPr>
            <a:picLocks noChangeAspect="1"/>
          </p:cNvPicPr>
          <p:nvPr/>
        </p:nvPicPr>
        <p:blipFill>
          <a:blip r:embed="rId3"/>
          <a:stretch>
            <a:fillRect/>
          </a:stretch>
        </p:blipFill>
        <p:spPr>
          <a:xfrm>
            <a:off x="6761018" y="2946400"/>
            <a:ext cx="3676073" cy="3260437"/>
          </a:xfrm>
          <a:prstGeom prst="rect">
            <a:avLst/>
          </a:prstGeom>
        </p:spPr>
      </p:pic>
    </p:spTree>
    <p:extLst>
      <p:ext uri="{BB962C8B-B14F-4D97-AF65-F5344CB8AC3E}">
        <p14:creationId xmlns:p14="http://schemas.microsoft.com/office/powerpoint/2010/main" val="2088831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0605" y="249381"/>
            <a:ext cx="9905998" cy="1231435"/>
          </a:xfrm>
        </p:spPr>
        <p:txBody>
          <a:bodyPr/>
          <a:lstStyle/>
          <a:p>
            <a:r>
              <a:rPr lang="tr-TR" dirty="0"/>
              <a:t>öğrencİlerİmİzİn AtÖlye Çalışmaları</a:t>
            </a:r>
          </a:p>
        </p:txBody>
      </p:sp>
      <p:sp>
        <p:nvSpPr>
          <p:cNvPr id="9" name="İçerik Yer Tutucusu 8"/>
          <p:cNvSpPr>
            <a:spLocks noGrp="1"/>
          </p:cNvSpPr>
          <p:nvPr>
            <p:ph sz="half" idx="1"/>
          </p:nvPr>
        </p:nvSpPr>
        <p:spPr>
          <a:xfrm>
            <a:off x="1345332" y="1340329"/>
            <a:ext cx="9415031" cy="906632"/>
          </a:xfrm>
        </p:spPr>
        <p:txBody>
          <a:bodyPr>
            <a:normAutofit/>
          </a:bodyPr>
          <a:lstStyle/>
          <a:p>
            <a:pPr marL="0" indent="0">
              <a:buNone/>
            </a:pPr>
            <a:r>
              <a:rPr lang="tr-TR" sz="2800" dirty="0">
                <a:solidFill>
                  <a:srgbClr val="FFFF00"/>
                </a:solidFill>
              </a:rPr>
              <a:t>9. Sınıf Elektrik-Elektronik Bölümü</a:t>
            </a:r>
          </a:p>
          <a:p>
            <a:endParaRPr lang="tr-TR" dirty="0"/>
          </a:p>
        </p:txBody>
      </p:sp>
      <p:pic>
        <p:nvPicPr>
          <p:cNvPr id="6" name="Resim 5"/>
          <p:cNvPicPr>
            <a:picLocks noChangeAspect="1"/>
          </p:cNvPicPr>
          <p:nvPr/>
        </p:nvPicPr>
        <p:blipFill>
          <a:blip r:embed="rId2"/>
          <a:stretch>
            <a:fillRect/>
          </a:stretch>
        </p:blipFill>
        <p:spPr>
          <a:xfrm>
            <a:off x="6825673" y="2753906"/>
            <a:ext cx="4128055" cy="3055767"/>
          </a:xfrm>
          <a:prstGeom prst="rect">
            <a:avLst/>
          </a:prstGeom>
        </p:spPr>
      </p:pic>
      <p:pic>
        <p:nvPicPr>
          <p:cNvPr id="8" name="Resim 7"/>
          <p:cNvPicPr>
            <a:picLocks noChangeAspect="1"/>
          </p:cNvPicPr>
          <p:nvPr/>
        </p:nvPicPr>
        <p:blipFill>
          <a:blip r:embed="rId3"/>
          <a:stretch>
            <a:fillRect/>
          </a:stretch>
        </p:blipFill>
        <p:spPr>
          <a:xfrm>
            <a:off x="1570181" y="2753906"/>
            <a:ext cx="3943927" cy="3055767"/>
          </a:xfrm>
          <a:prstGeom prst="rect">
            <a:avLst/>
          </a:prstGeom>
        </p:spPr>
      </p:pic>
    </p:spTree>
    <p:extLst>
      <p:ext uri="{BB962C8B-B14F-4D97-AF65-F5344CB8AC3E}">
        <p14:creationId xmlns:p14="http://schemas.microsoft.com/office/powerpoint/2010/main" val="31644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6705" y="306338"/>
            <a:ext cx="9244204" cy="1153007"/>
          </a:xfrm>
        </p:spPr>
        <p:txBody>
          <a:bodyPr>
            <a:normAutofit/>
          </a:bodyPr>
          <a:lstStyle/>
          <a:p>
            <a:r>
              <a:rPr lang="tr-TR" sz="4000" dirty="0"/>
              <a:t>öğrencİlerİmİzİn AtÖlye Çalışmaları</a:t>
            </a:r>
          </a:p>
        </p:txBody>
      </p:sp>
      <p:sp>
        <p:nvSpPr>
          <p:cNvPr id="3" name="İçerik Yer Tutucusu 2"/>
          <p:cNvSpPr>
            <a:spLocks noGrp="1"/>
          </p:cNvSpPr>
          <p:nvPr>
            <p:ph idx="1"/>
          </p:nvPr>
        </p:nvSpPr>
        <p:spPr>
          <a:xfrm>
            <a:off x="1146705" y="2299855"/>
            <a:ext cx="9900704" cy="3528290"/>
          </a:xfrm>
        </p:spPr>
        <p:txBody>
          <a:bodyPr/>
          <a:lstStyle/>
          <a:p>
            <a:r>
              <a:rPr lang="tr-TR" dirty="0" smtClean="0"/>
              <a:t>Asit-Baz deneyleri</a:t>
            </a:r>
          </a:p>
          <a:p>
            <a:r>
              <a:rPr lang="tr-TR" dirty="0" smtClean="0"/>
              <a:t>Dezenfektan </a:t>
            </a:r>
            <a:r>
              <a:rPr lang="tr-TR" dirty="0"/>
              <a:t>Ü</a:t>
            </a:r>
            <a:r>
              <a:rPr lang="tr-TR" dirty="0" smtClean="0"/>
              <a:t>retimi</a:t>
            </a:r>
          </a:p>
          <a:p>
            <a:r>
              <a:rPr lang="tr-TR" dirty="0" smtClean="0"/>
              <a:t>Mum Yapımı</a:t>
            </a:r>
          </a:p>
          <a:p>
            <a:r>
              <a:rPr lang="tr-TR" dirty="0" smtClean="0"/>
              <a:t>Sabun Yapımı</a:t>
            </a:r>
          </a:p>
          <a:p>
            <a:r>
              <a:rPr lang="tr-TR" dirty="0" smtClean="0"/>
              <a:t>Kolonya Yapımı</a:t>
            </a:r>
            <a:endParaRPr lang="tr-TR" dirty="0"/>
          </a:p>
        </p:txBody>
      </p:sp>
      <p:sp>
        <p:nvSpPr>
          <p:cNvPr id="5" name="Metin Yer Tutucusu 4"/>
          <p:cNvSpPr>
            <a:spLocks noGrp="1"/>
          </p:cNvSpPr>
          <p:nvPr>
            <p:ph type="body" sz="half" idx="2"/>
          </p:nvPr>
        </p:nvSpPr>
        <p:spPr>
          <a:xfrm>
            <a:off x="1146705" y="1771288"/>
            <a:ext cx="7009004" cy="613787"/>
          </a:xfrm>
        </p:spPr>
        <p:txBody>
          <a:bodyPr/>
          <a:lstStyle/>
          <a:p>
            <a:r>
              <a:rPr lang="tr-TR" sz="2800" dirty="0">
                <a:solidFill>
                  <a:srgbClr val="FFFF00"/>
                </a:solidFill>
              </a:rPr>
              <a:t>9. Sınıf Kimya Teknolojileri Bölümü</a:t>
            </a:r>
          </a:p>
          <a:p>
            <a:endParaRPr lang="tr-TR" dirty="0"/>
          </a:p>
        </p:txBody>
      </p:sp>
      <p:pic>
        <p:nvPicPr>
          <p:cNvPr id="6" name="Resim 5"/>
          <p:cNvPicPr>
            <a:picLocks noChangeAspect="1"/>
          </p:cNvPicPr>
          <p:nvPr/>
        </p:nvPicPr>
        <p:blipFill rotWithShape="1">
          <a:blip r:embed="rId2"/>
          <a:srcRect t="31526" b="31645"/>
          <a:stretch/>
        </p:blipFill>
        <p:spPr>
          <a:xfrm>
            <a:off x="7731196" y="1725106"/>
            <a:ext cx="3740727" cy="2338894"/>
          </a:xfrm>
          <a:prstGeom prst="rect">
            <a:avLst/>
          </a:prstGeom>
        </p:spPr>
      </p:pic>
      <p:pic>
        <p:nvPicPr>
          <p:cNvPr id="7" name="Resim 6"/>
          <p:cNvPicPr>
            <a:picLocks noChangeAspect="1"/>
          </p:cNvPicPr>
          <p:nvPr/>
        </p:nvPicPr>
        <p:blipFill rotWithShape="1">
          <a:blip r:embed="rId3"/>
          <a:srcRect t="37634" b="29506"/>
          <a:stretch/>
        </p:blipFill>
        <p:spPr>
          <a:xfrm>
            <a:off x="4673599" y="4375943"/>
            <a:ext cx="4119419" cy="2237293"/>
          </a:xfrm>
          <a:prstGeom prst="rect">
            <a:avLst/>
          </a:prstGeom>
        </p:spPr>
      </p:pic>
    </p:spTree>
    <p:extLst>
      <p:ext uri="{BB962C8B-B14F-4D97-AF65-F5344CB8AC3E}">
        <p14:creationId xmlns:p14="http://schemas.microsoft.com/office/powerpoint/2010/main" val="235650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OKULUMUZDAKİ bölümler</a:t>
            </a:r>
            <a:endParaRPr lang="tr-TR" dirty="0"/>
          </a:p>
        </p:txBody>
      </p:sp>
      <p:sp>
        <p:nvSpPr>
          <p:cNvPr id="3" name="İçerik Yer Tutucusu 2"/>
          <p:cNvSpPr>
            <a:spLocks noGrp="1"/>
          </p:cNvSpPr>
          <p:nvPr>
            <p:ph idx="1"/>
          </p:nvPr>
        </p:nvSpPr>
        <p:spPr/>
        <p:txBody>
          <a:bodyPr/>
          <a:lstStyle/>
          <a:p>
            <a:r>
              <a:rPr lang="tr-TR" dirty="0" smtClean="0">
                <a:solidFill>
                  <a:schemeClr val="bg1"/>
                </a:solidFill>
              </a:rPr>
              <a:t>ELEKTRİK-ELEKTRONİK TEKNOLOJİLERİ BÖLÜMÜ</a:t>
            </a:r>
          </a:p>
          <a:p>
            <a:pPr marL="0" indent="0">
              <a:buNone/>
            </a:pPr>
            <a:r>
              <a:rPr lang="tr-TR" dirty="0"/>
              <a:t>	</a:t>
            </a:r>
            <a:r>
              <a:rPr lang="tr-TR" dirty="0" smtClean="0">
                <a:solidFill>
                  <a:srgbClr val="FFFF00"/>
                </a:solidFill>
              </a:rPr>
              <a:t>ELEKTRİK TESİSATLARI VE DAĞITIMI DALI</a:t>
            </a:r>
          </a:p>
          <a:p>
            <a:pPr marL="0" indent="0">
              <a:buNone/>
            </a:pPr>
            <a:endParaRPr lang="tr-TR" dirty="0" smtClean="0">
              <a:solidFill>
                <a:srgbClr val="FFFF00"/>
              </a:solidFill>
            </a:endParaRPr>
          </a:p>
          <a:p>
            <a:r>
              <a:rPr lang="tr-TR" dirty="0" smtClean="0">
                <a:solidFill>
                  <a:schemeClr val="bg1"/>
                </a:solidFill>
              </a:rPr>
              <a:t>KİMYA TEKNOLOJİLERİ BÖLÜMÜ</a:t>
            </a:r>
          </a:p>
          <a:p>
            <a:pPr marL="0" indent="0">
              <a:buNone/>
            </a:pPr>
            <a:r>
              <a:rPr lang="tr-TR" dirty="0"/>
              <a:t>	</a:t>
            </a:r>
            <a:r>
              <a:rPr lang="tr-TR" dirty="0" smtClean="0">
                <a:solidFill>
                  <a:srgbClr val="FFFF00"/>
                </a:solidFill>
              </a:rPr>
              <a:t>KİMYA LABORATUVARI DALI</a:t>
            </a:r>
          </a:p>
          <a:p>
            <a:pPr marL="0" indent="0">
              <a:buNone/>
            </a:pPr>
            <a:endParaRPr lang="tr-TR" dirty="0"/>
          </a:p>
        </p:txBody>
      </p:sp>
    </p:spTree>
    <p:extLst>
      <p:ext uri="{BB962C8B-B14F-4D97-AF65-F5344CB8AC3E}">
        <p14:creationId xmlns:p14="http://schemas.microsoft.com/office/powerpoint/2010/main" val="358831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SUNU PLANI</a:t>
            </a:r>
            <a:br>
              <a:rPr lang="tr-TR" dirty="0" smtClean="0"/>
            </a:br>
            <a:endParaRPr lang="tr-TR" dirty="0"/>
          </a:p>
        </p:txBody>
      </p:sp>
      <p:sp>
        <p:nvSpPr>
          <p:cNvPr id="3" name="İçerik Yer Tutucusu 2"/>
          <p:cNvSpPr>
            <a:spLocks noGrp="1"/>
          </p:cNvSpPr>
          <p:nvPr>
            <p:ph idx="1"/>
          </p:nvPr>
        </p:nvSpPr>
        <p:spPr>
          <a:xfrm>
            <a:off x="1141413" y="2249487"/>
            <a:ext cx="5407434" cy="3541714"/>
          </a:xfrm>
        </p:spPr>
        <p:txBody>
          <a:bodyPr/>
          <a:lstStyle/>
          <a:p>
            <a:r>
              <a:rPr lang="tr-TR" dirty="0" smtClean="0"/>
              <a:t>OKULUMUZUN FİZİKİ KOŞULLARI</a:t>
            </a:r>
          </a:p>
          <a:p>
            <a:pPr marL="0" indent="0">
              <a:buNone/>
            </a:pPr>
            <a:endParaRPr lang="tr-TR" dirty="0" smtClean="0"/>
          </a:p>
          <a:p>
            <a:r>
              <a:rPr lang="tr-TR" dirty="0"/>
              <a:t>OKULUMUZUN SPOR ETKİNLİKLERİ VE SOSYAL FAALİYETLERİ</a:t>
            </a:r>
          </a:p>
          <a:p>
            <a:endParaRPr lang="tr-TR" dirty="0" smtClean="0"/>
          </a:p>
          <a:p>
            <a:r>
              <a:rPr lang="tr-TR" dirty="0" smtClean="0"/>
              <a:t>OKULUMUZDAKİ </a:t>
            </a:r>
            <a:r>
              <a:rPr lang="tr-TR" dirty="0" smtClean="0"/>
              <a:t>BÖLÜMLER/DALLAR</a:t>
            </a:r>
          </a:p>
          <a:p>
            <a:endParaRPr lang="tr-TR" dirty="0"/>
          </a:p>
        </p:txBody>
      </p:sp>
    </p:spTree>
    <p:extLst>
      <p:ext uri="{BB962C8B-B14F-4D97-AF65-F5344CB8AC3E}">
        <p14:creationId xmlns:p14="http://schemas.microsoft.com/office/powerpoint/2010/main" val="3669583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bg1"/>
                </a:solidFill>
              </a:rPr>
              <a:t>ELEKTRİK-ELEKTRONİK TEKNOLOJİLERİ BÖLÜMÜ</a:t>
            </a:r>
            <a:br>
              <a:rPr lang="tr-TR" dirty="0" smtClean="0">
                <a:solidFill>
                  <a:schemeClr val="bg1"/>
                </a:solidFill>
              </a:rPr>
            </a:br>
            <a:endParaRPr lang="tr-TR" dirty="0">
              <a:solidFill>
                <a:srgbClr val="FFFF00"/>
              </a:solidFill>
            </a:endParaRPr>
          </a:p>
        </p:txBody>
      </p:sp>
      <p:sp>
        <p:nvSpPr>
          <p:cNvPr id="3" name="İçerik Yer Tutucusu 2"/>
          <p:cNvSpPr>
            <a:spLocks noGrp="1"/>
          </p:cNvSpPr>
          <p:nvPr>
            <p:ph idx="1"/>
          </p:nvPr>
        </p:nvSpPr>
        <p:spPr>
          <a:xfrm>
            <a:off x="1141412" y="1828800"/>
            <a:ext cx="9905999" cy="3962401"/>
          </a:xfrm>
        </p:spPr>
        <p:txBody>
          <a:bodyPr/>
          <a:lstStyle/>
          <a:p>
            <a:pPr marL="0" indent="0">
              <a:buNone/>
            </a:pPr>
            <a:r>
              <a:rPr lang="it-IT" dirty="0">
                <a:solidFill>
                  <a:srgbClr val="FFFF00"/>
                </a:solidFill>
              </a:rPr>
              <a:t>ELEKTRİK TESİSATLARI VE DAĞITIMI </a:t>
            </a:r>
            <a:r>
              <a:rPr lang="it-IT" dirty="0" smtClean="0">
                <a:solidFill>
                  <a:srgbClr val="FFFF00"/>
                </a:solidFill>
              </a:rPr>
              <a:t>DALI</a:t>
            </a:r>
            <a:endParaRPr lang="tr-TR" dirty="0" smtClean="0">
              <a:solidFill>
                <a:srgbClr val="FFFF00"/>
              </a:solidFill>
            </a:endParaRPr>
          </a:p>
          <a:p>
            <a:r>
              <a:rPr lang="tr-TR" dirty="0" smtClean="0">
                <a:solidFill>
                  <a:srgbClr val="FFFF00"/>
                </a:solidFill>
              </a:rPr>
              <a:t>TANIMI: </a:t>
            </a:r>
            <a:r>
              <a:rPr lang="tr-TR" dirty="0" smtClean="0"/>
              <a:t>Elektrik tesisatları ve dağıtımı meslek alanının sahip olması gereken, bina içi ve dışı elektrik tesisatının ve tüm elektrik panolarının kurulumunu ve bakım onarımını yapma yeterliklerini kazandırmaya  yönelik eğitim ve  öğretim verilen daldır.</a:t>
            </a:r>
          </a:p>
          <a:p>
            <a:r>
              <a:rPr lang="tr-TR" dirty="0" smtClean="0">
                <a:solidFill>
                  <a:srgbClr val="FFFF00"/>
                </a:solidFill>
              </a:rPr>
              <a:t>AMACI: </a:t>
            </a:r>
            <a:r>
              <a:rPr lang="tr-TR" dirty="0" smtClean="0"/>
              <a:t>Elektrik-Elektronik sektöründe; bina içi ve dışı elektrik tesisatının ve tüm elektrik panolarının kurulumunu ve bakım onarımını yapabilecek yeterliklere sahip meslek elemanları yetiştirmek.</a:t>
            </a:r>
            <a:endParaRPr lang="tr-TR" dirty="0"/>
          </a:p>
        </p:txBody>
      </p:sp>
    </p:spTree>
    <p:extLst>
      <p:ext uri="{BB962C8B-B14F-4D97-AF65-F5344CB8AC3E}">
        <p14:creationId xmlns:p14="http://schemas.microsoft.com/office/powerpoint/2010/main" val="402608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bg1"/>
                </a:solidFill>
              </a:rPr>
              <a:t>ELEKTRİK-ELEKTRONİK TEKNOLOJİLERİ BÖLÜMÜ</a:t>
            </a:r>
            <a:r>
              <a:rPr lang="tr-TR" dirty="0"/>
              <a:t/>
            </a:r>
            <a:br>
              <a:rPr lang="tr-TR" dirty="0"/>
            </a:br>
            <a:endParaRPr lang="tr-TR" dirty="0"/>
          </a:p>
        </p:txBody>
      </p:sp>
      <p:sp>
        <p:nvSpPr>
          <p:cNvPr id="3" name="İçerik Yer Tutucusu 2"/>
          <p:cNvSpPr>
            <a:spLocks noGrp="1"/>
          </p:cNvSpPr>
          <p:nvPr>
            <p:ph idx="1"/>
          </p:nvPr>
        </p:nvSpPr>
        <p:spPr>
          <a:xfrm>
            <a:off x="1141413" y="1950720"/>
            <a:ext cx="5877696" cy="3840481"/>
          </a:xfrm>
        </p:spPr>
        <p:txBody>
          <a:bodyPr>
            <a:normAutofit fontScale="62500" lnSpcReduction="20000"/>
          </a:bodyPr>
          <a:lstStyle/>
          <a:p>
            <a:pPr marL="0" indent="0">
              <a:buNone/>
            </a:pPr>
            <a:r>
              <a:rPr lang="tr-TR" sz="3200" dirty="0" smtClean="0">
                <a:solidFill>
                  <a:srgbClr val="FFFF00"/>
                </a:solidFill>
              </a:rPr>
              <a:t>MESLEK ELEMANINDA OLMASI GEREKEN ÖZELLİKLER:</a:t>
            </a:r>
          </a:p>
          <a:p>
            <a:pPr marL="0" indent="0">
              <a:buNone/>
            </a:pPr>
            <a:endParaRPr lang="tr-TR" dirty="0"/>
          </a:p>
          <a:p>
            <a:pPr>
              <a:buFont typeface="Wingdings" panose="05000000000000000000" pitchFamily="2" charset="2"/>
              <a:buChar char="ü"/>
            </a:pPr>
            <a:r>
              <a:rPr lang="tr-TR" dirty="0"/>
              <a:t>T</a:t>
            </a:r>
            <a:r>
              <a:rPr lang="tr-TR" dirty="0" smtClean="0"/>
              <a:t>üm </a:t>
            </a:r>
            <a:r>
              <a:rPr lang="tr-TR" dirty="0"/>
              <a:t>duyu organları işlevlerini tam olarak yerine getirmelidir. </a:t>
            </a:r>
            <a:endParaRPr lang="tr-TR" dirty="0" smtClean="0"/>
          </a:p>
          <a:p>
            <a:pPr>
              <a:buFont typeface="Wingdings" panose="05000000000000000000" pitchFamily="2" charset="2"/>
              <a:buChar char="ü"/>
            </a:pPr>
            <a:r>
              <a:rPr lang="tr-TR" dirty="0" smtClean="0"/>
              <a:t>El </a:t>
            </a:r>
            <a:r>
              <a:rPr lang="tr-TR" dirty="0"/>
              <a:t>becerisine dayalı bir meslek alanı olduğundan, </a:t>
            </a:r>
            <a:r>
              <a:rPr lang="tr-TR" dirty="0" smtClean="0"/>
              <a:t>el </a:t>
            </a:r>
            <a:r>
              <a:rPr lang="tr-TR" dirty="0"/>
              <a:t>ve parmaklarını ustalıkla kullanabilmelidir. </a:t>
            </a:r>
            <a:endParaRPr lang="tr-TR" dirty="0" smtClean="0"/>
          </a:p>
          <a:p>
            <a:pPr>
              <a:buFont typeface="Wingdings" panose="05000000000000000000" pitchFamily="2" charset="2"/>
              <a:buChar char="ü"/>
            </a:pPr>
            <a:r>
              <a:rPr lang="tr-TR" dirty="0"/>
              <a:t>S</a:t>
            </a:r>
            <a:r>
              <a:rPr lang="tr-TR" dirty="0" smtClean="0"/>
              <a:t>abırlı</a:t>
            </a:r>
            <a:r>
              <a:rPr lang="tr-TR" dirty="0"/>
              <a:t>, dikkatli, tedbirli ve titiz </a:t>
            </a:r>
            <a:r>
              <a:rPr lang="tr-TR" dirty="0" smtClean="0"/>
              <a:t>olmalıdır. </a:t>
            </a:r>
          </a:p>
          <a:p>
            <a:pPr>
              <a:buFont typeface="Wingdings" panose="05000000000000000000" pitchFamily="2" charset="2"/>
              <a:buChar char="ü"/>
            </a:pPr>
            <a:r>
              <a:rPr lang="tr-TR" dirty="0" smtClean="0"/>
              <a:t>Mekanik </a:t>
            </a:r>
            <a:r>
              <a:rPr lang="tr-TR" dirty="0"/>
              <a:t>konulara ilgili ve yetenekli, alet ve makinelerle uğraşmaktan </a:t>
            </a:r>
            <a:r>
              <a:rPr lang="tr-TR" dirty="0" smtClean="0"/>
              <a:t>hoşlanıyor olmalıdır.</a:t>
            </a:r>
          </a:p>
          <a:p>
            <a:pPr>
              <a:buFont typeface="Wingdings" panose="05000000000000000000" pitchFamily="2" charset="2"/>
              <a:buChar char="ü"/>
            </a:pPr>
            <a:r>
              <a:rPr lang="tr-TR" dirty="0"/>
              <a:t>İ</a:t>
            </a:r>
            <a:r>
              <a:rPr lang="tr-TR" dirty="0" smtClean="0"/>
              <a:t>nce </a:t>
            </a:r>
            <a:r>
              <a:rPr lang="tr-TR" dirty="0"/>
              <a:t>ayrıntıları algılayabilen, başkaları ile iş birliği içinde çalışabilen, sorumluluk duygusu gelişmiş kimseler olması gerekir. </a:t>
            </a:r>
          </a:p>
        </p:txBody>
      </p:sp>
      <p:pic>
        <p:nvPicPr>
          <p:cNvPr id="5" name="Resim 4"/>
          <p:cNvPicPr>
            <a:picLocks noChangeAspect="1"/>
          </p:cNvPicPr>
          <p:nvPr/>
        </p:nvPicPr>
        <p:blipFill>
          <a:blip r:embed="rId2"/>
          <a:stretch>
            <a:fillRect/>
          </a:stretch>
        </p:blipFill>
        <p:spPr>
          <a:xfrm>
            <a:off x="7193281" y="2612572"/>
            <a:ext cx="4017508" cy="2674317"/>
          </a:xfrm>
          <a:prstGeom prst="rect">
            <a:avLst/>
          </a:prstGeom>
        </p:spPr>
      </p:pic>
    </p:spTree>
    <p:extLst>
      <p:ext uri="{BB962C8B-B14F-4D97-AF65-F5344CB8AC3E}">
        <p14:creationId xmlns:p14="http://schemas.microsoft.com/office/powerpoint/2010/main" val="226174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bg1"/>
                </a:solidFill>
              </a:rPr>
              <a:t>ELEKTRİK-ELEKTRONİK TEKNOLOJİLERİ BÖLÜMÜ</a:t>
            </a:r>
            <a:br>
              <a:rPr lang="tr-TR" dirty="0">
                <a:solidFill>
                  <a:schemeClr val="bg1"/>
                </a:solidFill>
              </a:rPr>
            </a:br>
            <a:endParaRPr lang="tr-TR" dirty="0">
              <a:solidFill>
                <a:schemeClr val="bg1"/>
              </a:solidFill>
            </a:endParaRPr>
          </a:p>
        </p:txBody>
      </p:sp>
      <p:sp>
        <p:nvSpPr>
          <p:cNvPr id="4" name="İçerik Yer Tutucusu 3"/>
          <p:cNvSpPr>
            <a:spLocks noGrp="1"/>
          </p:cNvSpPr>
          <p:nvPr>
            <p:ph sz="half" idx="1"/>
          </p:nvPr>
        </p:nvSpPr>
        <p:spPr>
          <a:xfrm>
            <a:off x="1141410" y="1915886"/>
            <a:ext cx="4878389" cy="3875314"/>
          </a:xfrm>
        </p:spPr>
        <p:txBody>
          <a:bodyPr>
            <a:normAutofit fontScale="25000" lnSpcReduction="20000"/>
          </a:bodyPr>
          <a:lstStyle/>
          <a:p>
            <a:pPr marL="0" indent="0">
              <a:buNone/>
            </a:pPr>
            <a:r>
              <a:rPr lang="tr-TR" sz="9600" dirty="0">
                <a:solidFill>
                  <a:srgbClr val="FFFF00"/>
                </a:solidFill>
              </a:rPr>
              <a:t>SEKTÖRDEKİ GÖREVLERİ:</a:t>
            </a:r>
          </a:p>
          <a:p>
            <a:endParaRPr lang="tr-TR" dirty="0"/>
          </a:p>
          <a:p>
            <a:r>
              <a:rPr lang="tr-TR" sz="5600" dirty="0" smtClean="0"/>
              <a:t>Elektrik </a:t>
            </a:r>
            <a:r>
              <a:rPr lang="tr-TR" sz="5600" dirty="0"/>
              <a:t>tesisat projelerini çizmek</a:t>
            </a:r>
            <a:r>
              <a:rPr lang="tr-TR" sz="5600" dirty="0" smtClean="0"/>
              <a:t>.</a:t>
            </a:r>
            <a:endParaRPr lang="tr-TR" sz="5600" dirty="0"/>
          </a:p>
          <a:p>
            <a:r>
              <a:rPr lang="tr-TR" sz="5600" dirty="0" smtClean="0"/>
              <a:t>Elektrik </a:t>
            </a:r>
            <a:r>
              <a:rPr lang="tr-TR" sz="5600" dirty="0"/>
              <a:t>tesisat borusu ve kanalı döşemek</a:t>
            </a:r>
            <a:r>
              <a:rPr lang="tr-TR" sz="5600" dirty="0" smtClean="0"/>
              <a:t>.</a:t>
            </a:r>
            <a:endParaRPr lang="tr-TR" sz="5600" dirty="0"/>
          </a:p>
          <a:p>
            <a:r>
              <a:rPr lang="tr-TR" sz="5600" dirty="0" smtClean="0"/>
              <a:t>Çağırma </a:t>
            </a:r>
            <a:r>
              <a:rPr lang="tr-TR" sz="5600" dirty="0"/>
              <a:t>tesisatlarını yapmak</a:t>
            </a:r>
            <a:r>
              <a:rPr lang="tr-TR" sz="5600" dirty="0" smtClean="0"/>
              <a:t>.</a:t>
            </a:r>
            <a:endParaRPr lang="tr-TR" sz="5600" dirty="0"/>
          </a:p>
          <a:p>
            <a:r>
              <a:rPr lang="tr-TR" sz="5600" dirty="0" smtClean="0"/>
              <a:t>Haberleşme </a:t>
            </a:r>
            <a:r>
              <a:rPr lang="tr-TR" sz="5600" dirty="0"/>
              <a:t>ve bildirim tesisatlarını yapmak</a:t>
            </a:r>
            <a:r>
              <a:rPr lang="tr-TR" sz="5600" dirty="0" smtClean="0"/>
              <a:t>.</a:t>
            </a:r>
          </a:p>
          <a:p>
            <a:r>
              <a:rPr lang="tr-TR" sz="5600" dirty="0" smtClean="0"/>
              <a:t>Aydınlatma </a:t>
            </a:r>
            <a:r>
              <a:rPr lang="tr-TR" sz="5600" dirty="0"/>
              <a:t>ve priz tesisatı bakım onarımını yapmak</a:t>
            </a:r>
            <a:r>
              <a:rPr lang="tr-TR" sz="5600" dirty="0" smtClean="0"/>
              <a:t>.</a:t>
            </a:r>
            <a:endParaRPr lang="tr-TR" sz="5600" dirty="0"/>
          </a:p>
          <a:p>
            <a:r>
              <a:rPr lang="tr-TR" sz="5600" dirty="0" smtClean="0"/>
              <a:t>Kuvvet </a:t>
            </a:r>
            <a:r>
              <a:rPr lang="tr-TR" sz="5600" dirty="0"/>
              <a:t>tesisatını döşemek</a:t>
            </a:r>
            <a:r>
              <a:rPr lang="tr-TR" sz="5600" dirty="0" smtClean="0"/>
              <a:t>.</a:t>
            </a:r>
            <a:endParaRPr lang="tr-TR" sz="5600" dirty="0"/>
          </a:p>
          <a:p>
            <a:r>
              <a:rPr lang="tr-TR" sz="5600" dirty="0" smtClean="0"/>
              <a:t>Kuvvet </a:t>
            </a:r>
            <a:r>
              <a:rPr lang="tr-TR" sz="5600" dirty="0"/>
              <a:t>tesisat bağlantılarını yapmak</a:t>
            </a:r>
            <a:r>
              <a:rPr lang="tr-TR" sz="5600" dirty="0" smtClean="0"/>
              <a:t>.</a:t>
            </a:r>
            <a:endParaRPr lang="tr-TR" sz="5600" dirty="0"/>
          </a:p>
          <a:p>
            <a:r>
              <a:rPr lang="tr-TR" sz="5600" dirty="0" smtClean="0"/>
              <a:t>Kablo </a:t>
            </a:r>
            <a:r>
              <a:rPr lang="tr-TR" sz="5600" dirty="0"/>
              <a:t>montajı </a:t>
            </a:r>
            <a:r>
              <a:rPr lang="tr-TR" sz="5600" dirty="0" smtClean="0"/>
              <a:t>yapmak</a:t>
            </a:r>
          </a:p>
          <a:p>
            <a:pPr marL="0" indent="0">
              <a:buNone/>
            </a:pPr>
            <a:endParaRPr lang="tr-TR" sz="5600" dirty="0"/>
          </a:p>
        </p:txBody>
      </p:sp>
      <p:sp>
        <p:nvSpPr>
          <p:cNvPr id="5" name="İçerik Yer Tutucusu 4"/>
          <p:cNvSpPr>
            <a:spLocks noGrp="1"/>
          </p:cNvSpPr>
          <p:nvPr>
            <p:ph sz="half" idx="2"/>
          </p:nvPr>
        </p:nvSpPr>
        <p:spPr>
          <a:xfrm>
            <a:off x="6172200" y="2181497"/>
            <a:ext cx="4875211" cy="3344091"/>
          </a:xfrm>
        </p:spPr>
        <p:txBody>
          <a:bodyPr>
            <a:normAutofit fontScale="25000" lnSpcReduction="20000"/>
          </a:bodyPr>
          <a:lstStyle/>
          <a:p>
            <a:pPr marL="0" indent="0">
              <a:buNone/>
            </a:pPr>
            <a:endParaRPr lang="tr-TR" dirty="0"/>
          </a:p>
          <a:p>
            <a:r>
              <a:rPr lang="tr-TR" sz="5600" dirty="0" smtClean="0"/>
              <a:t>Çağırma </a:t>
            </a:r>
            <a:r>
              <a:rPr lang="tr-TR" sz="5600" dirty="0"/>
              <a:t>ve bildirim, haberleşme bakım onarımını yapmak</a:t>
            </a:r>
            <a:r>
              <a:rPr lang="tr-TR" sz="5600" dirty="0" smtClean="0"/>
              <a:t>.</a:t>
            </a:r>
            <a:endParaRPr lang="tr-TR" sz="5600" dirty="0"/>
          </a:p>
          <a:p>
            <a:r>
              <a:rPr lang="tr-TR" sz="5600" dirty="0" smtClean="0"/>
              <a:t>Dağıtım </a:t>
            </a:r>
            <a:r>
              <a:rPr lang="tr-TR" sz="5600" dirty="0"/>
              <a:t>tabloları montajını yapmak</a:t>
            </a:r>
            <a:r>
              <a:rPr lang="tr-TR" sz="5600" dirty="0" smtClean="0"/>
              <a:t>.</a:t>
            </a:r>
            <a:endParaRPr lang="tr-TR" sz="5600" dirty="0"/>
          </a:p>
          <a:p>
            <a:r>
              <a:rPr lang="tr-TR" sz="5600" dirty="0" smtClean="0"/>
              <a:t>İç </a:t>
            </a:r>
            <a:r>
              <a:rPr lang="tr-TR" sz="5600" dirty="0"/>
              <a:t>aydınlatma tesisatlarını yapmak</a:t>
            </a:r>
            <a:r>
              <a:rPr lang="tr-TR" sz="5600" dirty="0" smtClean="0"/>
              <a:t>.</a:t>
            </a:r>
            <a:endParaRPr lang="tr-TR" sz="5600" dirty="0"/>
          </a:p>
          <a:p>
            <a:r>
              <a:rPr lang="tr-TR" sz="5600" dirty="0" smtClean="0"/>
              <a:t>Dış </a:t>
            </a:r>
            <a:r>
              <a:rPr lang="tr-TR" sz="5600" dirty="0"/>
              <a:t>aydınlatma tesisatlarını </a:t>
            </a:r>
            <a:r>
              <a:rPr lang="tr-TR" sz="5600" dirty="0" smtClean="0"/>
              <a:t>yapmak</a:t>
            </a:r>
            <a:endParaRPr lang="tr-TR" sz="5600" dirty="0"/>
          </a:p>
          <a:p>
            <a:r>
              <a:rPr lang="tr-TR" sz="5600" dirty="0" smtClean="0"/>
              <a:t>Topraklama </a:t>
            </a:r>
            <a:r>
              <a:rPr lang="tr-TR" sz="5600" dirty="0"/>
              <a:t>ve </a:t>
            </a:r>
            <a:r>
              <a:rPr lang="tr-TR" sz="5600" dirty="0" err="1"/>
              <a:t>paratöner</a:t>
            </a:r>
            <a:r>
              <a:rPr lang="tr-TR" sz="5600" dirty="0"/>
              <a:t> tesisini </a:t>
            </a:r>
            <a:r>
              <a:rPr lang="tr-TR" sz="5600" dirty="0" smtClean="0"/>
              <a:t>yapmak</a:t>
            </a:r>
            <a:endParaRPr lang="tr-TR" sz="5600" dirty="0"/>
          </a:p>
          <a:p>
            <a:r>
              <a:rPr lang="tr-TR" sz="5600" dirty="0" smtClean="0"/>
              <a:t>Kuvvet </a:t>
            </a:r>
            <a:r>
              <a:rPr lang="tr-TR" sz="5600" dirty="0"/>
              <a:t>tesis iç ve dış aydınlatmasını yapmak</a:t>
            </a:r>
            <a:r>
              <a:rPr lang="tr-TR" sz="5600" dirty="0" smtClean="0"/>
              <a:t>.</a:t>
            </a:r>
            <a:endParaRPr lang="tr-TR" sz="5600" dirty="0"/>
          </a:p>
          <a:p>
            <a:r>
              <a:rPr lang="tr-TR" sz="5600" dirty="0" smtClean="0"/>
              <a:t>Kuvvet </a:t>
            </a:r>
            <a:r>
              <a:rPr lang="tr-TR" sz="5600" dirty="0"/>
              <a:t>tesis bakım onarımını yapmak</a:t>
            </a:r>
            <a:r>
              <a:rPr lang="tr-TR" sz="5600" dirty="0" smtClean="0"/>
              <a:t>.</a:t>
            </a:r>
            <a:endParaRPr lang="tr-TR" sz="5600" dirty="0"/>
          </a:p>
          <a:p>
            <a:r>
              <a:rPr lang="tr-TR" sz="5600" dirty="0" smtClean="0"/>
              <a:t>Teçhizata </a:t>
            </a:r>
            <a:r>
              <a:rPr lang="tr-TR" sz="5600" dirty="0"/>
              <a:t>etiketleme/kodlama yapmak</a:t>
            </a:r>
            <a:r>
              <a:rPr lang="tr-TR" sz="5600" dirty="0" smtClean="0"/>
              <a:t>.</a:t>
            </a:r>
          </a:p>
          <a:p>
            <a:r>
              <a:rPr lang="tr-TR" sz="5600" dirty="0"/>
              <a:t>Güvenlik tesisatlarını yapmak.</a:t>
            </a:r>
          </a:p>
          <a:p>
            <a:endParaRPr lang="tr-TR" sz="5600" dirty="0"/>
          </a:p>
          <a:p>
            <a:endParaRPr lang="tr-TR" dirty="0"/>
          </a:p>
        </p:txBody>
      </p:sp>
    </p:spTree>
    <p:extLst>
      <p:ext uri="{BB962C8B-B14F-4D97-AF65-F5344CB8AC3E}">
        <p14:creationId xmlns:p14="http://schemas.microsoft.com/office/powerpoint/2010/main" val="2876852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618518"/>
            <a:ext cx="9905998" cy="1201573"/>
          </a:xfrm>
        </p:spPr>
        <p:txBody>
          <a:bodyPr/>
          <a:lstStyle/>
          <a:p>
            <a:r>
              <a:rPr lang="tr-TR" dirty="0">
                <a:solidFill>
                  <a:schemeClr val="bg1"/>
                </a:solidFill>
              </a:rPr>
              <a:t>KİMYA TEKNOLOJİLERİ BÖLÜMÜ</a:t>
            </a:r>
            <a:br>
              <a:rPr lang="tr-TR" dirty="0">
                <a:solidFill>
                  <a:schemeClr val="bg1"/>
                </a:solidFill>
              </a:rPr>
            </a:br>
            <a:endParaRPr lang="tr-TR" dirty="0">
              <a:solidFill>
                <a:schemeClr val="bg1"/>
              </a:solidFill>
            </a:endParaRPr>
          </a:p>
        </p:txBody>
      </p:sp>
      <p:sp>
        <p:nvSpPr>
          <p:cNvPr id="3" name="İçerik Yer Tutucusu 2"/>
          <p:cNvSpPr>
            <a:spLocks noGrp="1"/>
          </p:cNvSpPr>
          <p:nvPr>
            <p:ph idx="1"/>
          </p:nvPr>
        </p:nvSpPr>
        <p:spPr>
          <a:xfrm>
            <a:off x="1141413" y="2118858"/>
            <a:ext cx="9905999" cy="3541714"/>
          </a:xfrm>
        </p:spPr>
        <p:txBody>
          <a:bodyPr/>
          <a:lstStyle/>
          <a:p>
            <a:pPr marL="0" indent="0">
              <a:buNone/>
            </a:pPr>
            <a:r>
              <a:rPr lang="tr-TR" dirty="0">
                <a:solidFill>
                  <a:srgbClr val="FFFF00"/>
                </a:solidFill>
              </a:rPr>
              <a:t>KİMYA LABORATUVARI DALI</a:t>
            </a:r>
          </a:p>
          <a:p>
            <a:r>
              <a:rPr lang="tr-TR" dirty="0" smtClean="0">
                <a:solidFill>
                  <a:srgbClr val="FFFF00"/>
                </a:solidFill>
              </a:rPr>
              <a:t>TANIMI: </a:t>
            </a:r>
            <a:r>
              <a:rPr lang="tr-TR" dirty="0" smtClean="0"/>
              <a:t>Kimya teknisyeninin sahip olduğu; çözelti hazırlama, nitel, nicel, </a:t>
            </a:r>
            <a:r>
              <a:rPr lang="tr-TR" dirty="0" err="1" smtClean="0"/>
              <a:t>enstrümental</a:t>
            </a:r>
            <a:r>
              <a:rPr lang="tr-TR" dirty="0" smtClean="0"/>
              <a:t> ve biyokimyasal analiz, fiziksel, kimyasal ve kalite kontrol işlemlerini yapma, numune alma, araç-gereçlerin bakım ve kontrolünü yapma yeterliklerini kazandırmaya yönelik  eğitim ve öğretim verilen daldır.</a:t>
            </a:r>
          </a:p>
          <a:p>
            <a:r>
              <a:rPr lang="tr-TR" dirty="0" smtClean="0">
                <a:solidFill>
                  <a:srgbClr val="FFFF00"/>
                </a:solidFill>
              </a:rPr>
              <a:t>AMACI: </a:t>
            </a:r>
            <a:r>
              <a:rPr lang="tr-TR" dirty="0" smtClean="0"/>
              <a:t>Kimya Teknolojisi alanında kimya teknisyenliği mesleğinin yeterliklerine sahip meslek elemanları yetiştirmek amaçlanmaktadır.</a:t>
            </a:r>
            <a:endParaRPr lang="tr-TR" dirty="0"/>
          </a:p>
        </p:txBody>
      </p:sp>
    </p:spTree>
    <p:extLst>
      <p:ext uri="{BB962C8B-B14F-4D97-AF65-F5344CB8AC3E}">
        <p14:creationId xmlns:p14="http://schemas.microsoft.com/office/powerpoint/2010/main" val="3273366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bg1"/>
                </a:solidFill>
              </a:rPr>
              <a:t>KİMYA TEKNOLOJİLERİ BÖLÜMÜ</a:t>
            </a:r>
            <a:endParaRPr lang="tr-TR" dirty="0">
              <a:solidFill>
                <a:schemeClr val="bg1"/>
              </a:solidFill>
            </a:endParaRPr>
          </a:p>
        </p:txBody>
      </p:sp>
      <p:sp>
        <p:nvSpPr>
          <p:cNvPr id="3" name="İçerik Yer Tutucusu 2"/>
          <p:cNvSpPr>
            <a:spLocks noGrp="1"/>
          </p:cNvSpPr>
          <p:nvPr>
            <p:ph idx="1"/>
          </p:nvPr>
        </p:nvSpPr>
        <p:spPr>
          <a:xfrm>
            <a:off x="1141412" y="2097088"/>
            <a:ext cx="9905999" cy="3894408"/>
          </a:xfrm>
        </p:spPr>
        <p:txBody>
          <a:bodyPr>
            <a:normAutofit fontScale="47500" lnSpcReduction="20000"/>
          </a:bodyPr>
          <a:lstStyle/>
          <a:p>
            <a:r>
              <a:rPr lang="sv-SE" sz="3600" dirty="0">
                <a:solidFill>
                  <a:srgbClr val="FFFF00"/>
                </a:solidFill>
              </a:rPr>
              <a:t>MESLEK ELEMANINDA OLMASI GEREKEN ÖZELLİKLER</a:t>
            </a:r>
            <a:r>
              <a:rPr lang="sv-SE" sz="3600" dirty="0" smtClean="0">
                <a:solidFill>
                  <a:srgbClr val="FFFF00"/>
                </a:solidFill>
              </a:rPr>
              <a:t>:</a:t>
            </a:r>
            <a:endParaRPr lang="tr-TR" sz="3600" dirty="0" smtClean="0">
              <a:solidFill>
                <a:srgbClr val="FFFF00"/>
              </a:solidFill>
            </a:endParaRPr>
          </a:p>
          <a:p>
            <a:pPr marL="0" indent="0">
              <a:buNone/>
            </a:pPr>
            <a:endParaRPr lang="tr-TR" sz="2500" dirty="0" smtClean="0"/>
          </a:p>
          <a:p>
            <a:pPr>
              <a:buFont typeface="Wingdings" panose="05000000000000000000" pitchFamily="2" charset="2"/>
              <a:buChar char="ü"/>
            </a:pPr>
            <a:r>
              <a:rPr lang="tr-TR" sz="2500" dirty="0" smtClean="0"/>
              <a:t>Fen </a:t>
            </a:r>
            <a:r>
              <a:rPr lang="tr-TR" sz="2500" dirty="0"/>
              <a:t>bilimlerine, özellikle kimyaya ilgili ve bu alanda başarılı </a:t>
            </a:r>
            <a:r>
              <a:rPr lang="tr-TR" sz="2500" dirty="0" smtClean="0"/>
              <a:t>olmalı.</a:t>
            </a:r>
          </a:p>
          <a:p>
            <a:pPr>
              <a:buFont typeface="Wingdings" panose="05000000000000000000" pitchFamily="2" charset="2"/>
              <a:buChar char="ü"/>
            </a:pPr>
            <a:r>
              <a:rPr lang="tr-TR" sz="2500" dirty="0" smtClean="0"/>
              <a:t>Dikkatini </a:t>
            </a:r>
            <a:r>
              <a:rPr lang="tr-TR" sz="2500" dirty="0"/>
              <a:t>uzun süre bir noktada </a:t>
            </a:r>
            <a:r>
              <a:rPr lang="tr-TR" sz="2500" dirty="0" smtClean="0"/>
              <a:t>yoğunlaştırabilmeli.</a:t>
            </a:r>
          </a:p>
          <a:p>
            <a:pPr>
              <a:buFont typeface="Wingdings" panose="05000000000000000000" pitchFamily="2" charset="2"/>
              <a:buChar char="ü"/>
            </a:pPr>
            <a:r>
              <a:rPr lang="tr-TR" sz="2500" dirty="0" smtClean="0"/>
              <a:t>Tedbirli olmalı.</a:t>
            </a:r>
          </a:p>
          <a:p>
            <a:pPr>
              <a:buFont typeface="Wingdings" panose="05000000000000000000" pitchFamily="2" charset="2"/>
              <a:buChar char="ü"/>
            </a:pPr>
            <a:r>
              <a:rPr lang="tr-TR" sz="2500" dirty="0" smtClean="0"/>
              <a:t>Yönergeyi izleyebilmeli.</a:t>
            </a:r>
          </a:p>
          <a:p>
            <a:pPr>
              <a:buFont typeface="Wingdings" panose="05000000000000000000" pitchFamily="2" charset="2"/>
              <a:buChar char="ü"/>
            </a:pPr>
            <a:r>
              <a:rPr lang="tr-TR" sz="2500" dirty="0" smtClean="0"/>
              <a:t>Gerektiğinde </a:t>
            </a:r>
            <a:r>
              <a:rPr lang="tr-TR" sz="2500" dirty="0"/>
              <a:t>bir sorunu ele alıp </a:t>
            </a:r>
            <a:r>
              <a:rPr lang="tr-TR" sz="2500" dirty="0" smtClean="0"/>
              <a:t>çözebilmeli.</a:t>
            </a:r>
          </a:p>
          <a:p>
            <a:pPr>
              <a:buFont typeface="Wingdings" panose="05000000000000000000" pitchFamily="2" charset="2"/>
              <a:buChar char="ü"/>
            </a:pPr>
            <a:r>
              <a:rPr lang="tr-TR" sz="2500" dirty="0" smtClean="0"/>
              <a:t>Görme</a:t>
            </a:r>
            <a:r>
              <a:rPr lang="tr-TR" sz="2500" dirty="0"/>
              <a:t>, işitme, koku alma ve konuşma özrü </a:t>
            </a:r>
            <a:r>
              <a:rPr lang="tr-TR" sz="2500" dirty="0" smtClean="0"/>
              <a:t>bulunmamalı.</a:t>
            </a:r>
          </a:p>
          <a:p>
            <a:pPr>
              <a:buFont typeface="Wingdings" panose="05000000000000000000" pitchFamily="2" charset="2"/>
              <a:buChar char="ü"/>
            </a:pPr>
            <a:r>
              <a:rPr lang="tr-TR" sz="2500" dirty="0" smtClean="0"/>
              <a:t>Kimyasal </a:t>
            </a:r>
            <a:r>
              <a:rPr lang="tr-TR" sz="2500" dirty="0"/>
              <a:t>maddelerle ilgili sağlık sorunu </a:t>
            </a:r>
            <a:r>
              <a:rPr lang="tr-TR" sz="2500" dirty="0" smtClean="0"/>
              <a:t>olmamalı.</a:t>
            </a:r>
          </a:p>
          <a:p>
            <a:pPr>
              <a:buFont typeface="Wingdings" panose="05000000000000000000" pitchFamily="2" charset="2"/>
              <a:buChar char="ü"/>
            </a:pPr>
            <a:r>
              <a:rPr lang="tr-TR" sz="2500" dirty="0" smtClean="0"/>
              <a:t>Kendisini </a:t>
            </a:r>
            <a:r>
              <a:rPr lang="tr-TR" sz="2500" dirty="0"/>
              <a:t>sürekli geliştirmeli ve belli bir genel kültür bilgisine sahip </a:t>
            </a:r>
            <a:r>
              <a:rPr lang="tr-TR" sz="2500" dirty="0" smtClean="0"/>
              <a:t>olmalı.</a:t>
            </a:r>
          </a:p>
          <a:p>
            <a:pPr>
              <a:buFont typeface="Wingdings" panose="05000000000000000000" pitchFamily="2" charset="2"/>
              <a:buChar char="ü"/>
            </a:pPr>
            <a:r>
              <a:rPr lang="tr-TR" sz="2500" dirty="0" smtClean="0"/>
              <a:t>Dikkatli </a:t>
            </a:r>
            <a:r>
              <a:rPr lang="tr-TR" sz="2500" dirty="0"/>
              <a:t>ve sabırlı olmalı</a:t>
            </a:r>
            <a:r>
              <a:rPr lang="tr-TR" sz="2500" dirty="0" smtClean="0"/>
              <a:t>. </a:t>
            </a:r>
            <a:r>
              <a:rPr lang="tr-TR" sz="2500" dirty="0"/>
              <a:t>Planlı çalışmayı </a:t>
            </a:r>
            <a:r>
              <a:rPr lang="tr-TR" sz="2500" dirty="0" smtClean="0"/>
              <a:t>bilmeli.</a:t>
            </a:r>
          </a:p>
          <a:p>
            <a:pPr>
              <a:buFont typeface="Wingdings" panose="05000000000000000000" pitchFamily="2" charset="2"/>
              <a:buChar char="ü"/>
            </a:pPr>
            <a:r>
              <a:rPr lang="tr-TR" sz="2500" dirty="0" smtClean="0"/>
              <a:t>Ekip </a:t>
            </a:r>
            <a:r>
              <a:rPr lang="tr-TR" sz="2500" dirty="0"/>
              <a:t>çalışmasını sevmeli.</a:t>
            </a:r>
          </a:p>
        </p:txBody>
      </p:sp>
      <p:pic>
        <p:nvPicPr>
          <p:cNvPr id="4" name="Resim 3"/>
          <p:cNvPicPr>
            <a:picLocks noChangeAspect="1"/>
          </p:cNvPicPr>
          <p:nvPr/>
        </p:nvPicPr>
        <p:blipFill>
          <a:blip r:embed="rId2"/>
          <a:stretch>
            <a:fillRect/>
          </a:stretch>
        </p:blipFill>
        <p:spPr>
          <a:xfrm>
            <a:off x="6897189" y="2838994"/>
            <a:ext cx="3856263" cy="2769326"/>
          </a:xfrm>
          <a:prstGeom prst="rect">
            <a:avLst/>
          </a:prstGeom>
        </p:spPr>
      </p:pic>
    </p:spTree>
    <p:extLst>
      <p:ext uri="{BB962C8B-B14F-4D97-AF65-F5344CB8AC3E}">
        <p14:creationId xmlns:p14="http://schemas.microsoft.com/office/powerpoint/2010/main" val="2589042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bg1"/>
                </a:solidFill>
              </a:rPr>
              <a:t>KİMYA TEKNOLOJİLERİ BÖLÜMÜ</a:t>
            </a:r>
          </a:p>
        </p:txBody>
      </p:sp>
      <p:sp>
        <p:nvSpPr>
          <p:cNvPr id="3" name="İçerik Yer Tutucusu 2"/>
          <p:cNvSpPr>
            <a:spLocks noGrp="1"/>
          </p:cNvSpPr>
          <p:nvPr>
            <p:ph sz="half" idx="1"/>
          </p:nvPr>
        </p:nvSpPr>
        <p:spPr/>
        <p:txBody>
          <a:bodyPr>
            <a:normAutofit fontScale="70000" lnSpcReduction="20000"/>
          </a:bodyPr>
          <a:lstStyle/>
          <a:p>
            <a:r>
              <a:rPr lang="tr-TR" dirty="0" smtClean="0">
                <a:solidFill>
                  <a:srgbClr val="FFFF00"/>
                </a:solidFill>
              </a:rPr>
              <a:t>ÇALIŞMA ALANLARI:</a:t>
            </a:r>
          </a:p>
          <a:p>
            <a:r>
              <a:rPr lang="tr-TR" dirty="0"/>
              <a:t>Cam Fabrikaları</a:t>
            </a:r>
          </a:p>
          <a:p>
            <a:r>
              <a:rPr lang="tr-TR" dirty="0"/>
              <a:t>Sağlık Kuruluşları</a:t>
            </a:r>
          </a:p>
          <a:p>
            <a:r>
              <a:rPr lang="tr-TR" dirty="0"/>
              <a:t>Deri Sektörü</a:t>
            </a:r>
          </a:p>
          <a:p>
            <a:r>
              <a:rPr lang="tr-TR" dirty="0"/>
              <a:t>Tarım</a:t>
            </a:r>
          </a:p>
          <a:p>
            <a:r>
              <a:rPr lang="tr-TR" dirty="0"/>
              <a:t>İnşaat Sektörü</a:t>
            </a:r>
          </a:p>
          <a:p>
            <a:r>
              <a:rPr lang="tr-TR" dirty="0"/>
              <a:t>Gübre Fabrikası</a:t>
            </a:r>
          </a:p>
          <a:p>
            <a:r>
              <a:rPr lang="tr-TR" dirty="0"/>
              <a:t>Gıda Sektörü</a:t>
            </a:r>
          </a:p>
          <a:p>
            <a:r>
              <a:rPr lang="tr-TR" dirty="0"/>
              <a:t>Kozmetik Sektörü</a:t>
            </a:r>
          </a:p>
          <a:p>
            <a:endParaRPr lang="tr-TR" dirty="0"/>
          </a:p>
        </p:txBody>
      </p:sp>
      <p:sp>
        <p:nvSpPr>
          <p:cNvPr id="4" name="İçerik Yer Tutucusu 3"/>
          <p:cNvSpPr>
            <a:spLocks noGrp="1"/>
          </p:cNvSpPr>
          <p:nvPr>
            <p:ph sz="half" idx="2"/>
          </p:nvPr>
        </p:nvSpPr>
        <p:spPr>
          <a:xfrm>
            <a:off x="6172200" y="2560320"/>
            <a:ext cx="4875211" cy="3230879"/>
          </a:xfrm>
        </p:spPr>
        <p:txBody>
          <a:bodyPr>
            <a:normAutofit fontScale="70000" lnSpcReduction="20000"/>
          </a:bodyPr>
          <a:lstStyle/>
          <a:p>
            <a:r>
              <a:rPr lang="tr-TR" dirty="0"/>
              <a:t>Şeker Fabrikaları</a:t>
            </a:r>
          </a:p>
          <a:p>
            <a:r>
              <a:rPr lang="tr-TR" dirty="0"/>
              <a:t>Boya Fabrikaları</a:t>
            </a:r>
          </a:p>
          <a:p>
            <a:r>
              <a:rPr lang="tr-TR" dirty="0"/>
              <a:t>Temizlik Malzemesi Üreten Fabrikalar</a:t>
            </a:r>
          </a:p>
          <a:p>
            <a:r>
              <a:rPr lang="tr-TR" dirty="0"/>
              <a:t>İlaç Sektörü</a:t>
            </a:r>
          </a:p>
          <a:p>
            <a:r>
              <a:rPr lang="tr-TR" dirty="0"/>
              <a:t>Lastik ve Kauçuk Fabrikaları</a:t>
            </a:r>
          </a:p>
          <a:p>
            <a:r>
              <a:rPr lang="tr-TR" dirty="0"/>
              <a:t>Enerji Sektörü</a:t>
            </a:r>
          </a:p>
          <a:p>
            <a:r>
              <a:rPr lang="tr-TR" dirty="0"/>
              <a:t>Petrol ve Kömür Sektörü</a:t>
            </a:r>
          </a:p>
          <a:p>
            <a:r>
              <a:rPr lang="tr-TR" dirty="0"/>
              <a:t>Maden ve Metal Sektörleri</a:t>
            </a:r>
          </a:p>
          <a:p>
            <a:pPr marL="0" indent="0">
              <a:buNone/>
            </a:pPr>
            <a:endParaRPr lang="tr-TR" dirty="0"/>
          </a:p>
        </p:txBody>
      </p:sp>
    </p:spTree>
    <p:extLst>
      <p:ext uri="{BB962C8B-B14F-4D97-AF65-F5344CB8AC3E}">
        <p14:creationId xmlns:p14="http://schemas.microsoft.com/office/powerpoint/2010/main" val="3810931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32540" y="2964872"/>
            <a:ext cx="8362805" cy="1201161"/>
          </a:xfrm>
        </p:spPr>
        <p:txBody>
          <a:bodyPr/>
          <a:lstStyle/>
          <a:p>
            <a:r>
              <a:rPr lang="tr-TR" dirty="0" smtClean="0"/>
              <a:t>Benİ dİnledİğİnİz İçİn TeŞekkÜrler…</a:t>
            </a:r>
            <a:endParaRPr lang="tr-TR" dirty="0"/>
          </a:p>
        </p:txBody>
      </p:sp>
    </p:spTree>
    <p:extLst>
      <p:ext uri="{BB962C8B-B14F-4D97-AF65-F5344CB8AC3E}">
        <p14:creationId xmlns:p14="http://schemas.microsoft.com/office/powerpoint/2010/main" val="225507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Okulumuzun adres BİLGİSİ</a:t>
            </a:r>
          </a:p>
        </p:txBody>
      </p:sp>
      <p:sp>
        <p:nvSpPr>
          <p:cNvPr id="3" name="İçerik Yer Tutucusu 2"/>
          <p:cNvSpPr>
            <a:spLocks noGrp="1"/>
          </p:cNvSpPr>
          <p:nvPr>
            <p:ph idx="1"/>
          </p:nvPr>
        </p:nvSpPr>
        <p:spPr>
          <a:xfrm>
            <a:off x="1141412" y="2097088"/>
            <a:ext cx="11050588" cy="4463039"/>
          </a:xfrm>
        </p:spPr>
        <p:txBody>
          <a:bodyPr/>
          <a:lstStyle/>
          <a:p>
            <a:r>
              <a:rPr lang="tr-TR" dirty="0" smtClean="0"/>
              <a:t>HALKKENT MAHALLESİ FIRAT CADDESİ 95038 SOKAK NO:2/A TOROSLAR/MERSİN</a:t>
            </a:r>
          </a:p>
          <a:p>
            <a:r>
              <a:rPr lang="tr-TR" dirty="0" smtClean="0"/>
              <a:t>CANDAN MERZECİ ORTAOKULU YANI</a:t>
            </a:r>
          </a:p>
          <a:p>
            <a:r>
              <a:rPr lang="tr-TR" dirty="0" smtClean="0"/>
              <a:t>İLETİŞİM NUMARASI: 0324 321 21 41</a:t>
            </a:r>
          </a:p>
          <a:p>
            <a:pPr marL="0" indent="0">
              <a:buNone/>
            </a:pPr>
            <a:r>
              <a:rPr lang="tr-TR" dirty="0" smtClean="0"/>
              <a:t>                                 0541 458 53 72</a:t>
            </a:r>
            <a:endParaRPr lang="tr-TR" dirty="0"/>
          </a:p>
        </p:txBody>
      </p:sp>
      <p:pic>
        <p:nvPicPr>
          <p:cNvPr id="4" name="Resim 3"/>
          <p:cNvPicPr>
            <a:picLocks noChangeAspect="1"/>
          </p:cNvPicPr>
          <p:nvPr/>
        </p:nvPicPr>
        <p:blipFill rotWithShape="1">
          <a:blip r:embed="rId2"/>
          <a:srcRect l="2288"/>
          <a:stretch/>
        </p:blipFill>
        <p:spPr>
          <a:xfrm>
            <a:off x="6666706" y="2951013"/>
            <a:ext cx="5126182" cy="3516750"/>
          </a:xfrm>
          <a:prstGeom prst="rect">
            <a:avLst/>
          </a:prstGeom>
        </p:spPr>
      </p:pic>
    </p:spTree>
    <p:extLst>
      <p:ext uri="{BB962C8B-B14F-4D97-AF65-F5344CB8AC3E}">
        <p14:creationId xmlns:p14="http://schemas.microsoft.com/office/powerpoint/2010/main" val="116192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OKULUMUZUN </a:t>
            </a:r>
            <a:r>
              <a:rPr lang="tr-TR" dirty="0" smtClean="0"/>
              <a:t>kontenjanı</a:t>
            </a:r>
            <a:endParaRPr lang="tr-TR" dirty="0"/>
          </a:p>
        </p:txBody>
      </p:sp>
      <p:sp>
        <p:nvSpPr>
          <p:cNvPr id="3" name="İçerik Yer Tutucusu 2"/>
          <p:cNvSpPr>
            <a:spLocks noGrp="1"/>
          </p:cNvSpPr>
          <p:nvPr>
            <p:ph idx="1"/>
          </p:nvPr>
        </p:nvSpPr>
        <p:spPr>
          <a:xfrm>
            <a:off x="1001486" y="2011680"/>
            <a:ext cx="10476411" cy="4693920"/>
          </a:xfrm>
        </p:spPr>
        <p:txBody>
          <a:bodyPr/>
          <a:lstStyle/>
          <a:p>
            <a:pPr algn="ctr"/>
            <a:r>
              <a:rPr lang="tr-TR" sz="2000" dirty="0" smtClean="0">
                <a:solidFill>
                  <a:srgbClr val="FFC000"/>
                </a:solidFill>
              </a:rPr>
              <a:t>Okulumuzda 289 öğrencimiz bulunmaktadır.</a:t>
            </a:r>
          </a:p>
          <a:p>
            <a:pPr algn="ctr"/>
            <a:r>
              <a:rPr lang="tr-TR" sz="2000" dirty="0" smtClean="0">
                <a:solidFill>
                  <a:srgbClr val="FFC000"/>
                </a:solidFill>
              </a:rPr>
              <a:t>Ağırlıklı öğrencilerimiz 9. sınıf ve 10. sınıflardan oluşmaktadır.</a:t>
            </a:r>
          </a:p>
          <a:p>
            <a:pPr algn="ctr"/>
            <a:r>
              <a:rPr lang="tr-TR" sz="2000" dirty="0" smtClean="0">
                <a:solidFill>
                  <a:srgbClr val="FFC000"/>
                </a:solidFill>
              </a:rPr>
              <a:t>Henüz mezun olan öğrencimiz bulunmamaktadır.</a:t>
            </a:r>
            <a:endParaRPr lang="tr-TR" dirty="0" smtClean="0">
              <a:solidFill>
                <a:srgbClr val="FFC000"/>
              </a:solidFill>
            </a:endParaRPr>
          </a:p>
          <a:p>
            <a:endParaRPr lang="tr-TR" dirty="0" smtClean="0"/>
          </a:p>
        </p:txBody>
      </p:sp>
      <p:pic>
        <p:nvPicPr>
          <p:cNvPr id="6" name="Resim 5"/>
          <p:cNvPicPr>
            <a:picLocks noChangeAspect="1"/>
          </p:cNvPicPr>
          <p:nvPr/>
        </p:nvPicPr>
        <p:blipFill>
          <a:blip r:embed="rId2"/>
          <a:stretch>
            <a:fillRect/>
          </a:stretch>
        </p:blipFill>
        <p:spPr>
          <a:xfrm>
            <a:off x="1454331" y="3614057"/>
            <a:ext cx="4049485" cy="2592977"/>
          </a:xfrm>
          <a:prstGeom prst="rect">
            <a:avLst/>
          </a:prstGeom>
        </p:spPr>
      </p:pic>
      <p:pic>
        <p:nvPicPr>
          <p:cNvPr id="8" name="Resim 7"/>
          <p:cNvPicPr>
            <a:picLocks noChangeAspect="1"/>
          </p:cNvPicPr>
          <p:nvPr/>
        </p:nvPicPr>
        <p:blipFill>
          <a:blip r:embed="rId3"/>
          <a:stretch>
            <a:fillRect/>
          </a:stretch>
        </p:blipFill>
        <p:spPr>
          <a:xfrm>
            <a:off x="6749143" y="3614056"/>
            <a:ext cx="4145279" cy="2592977"/>
          </a:xfrm>
          <a:prstGeom prst="rect">
            <a:avLst/>
          </a:prstGeom>
        </p:spPr>
      </p:pic>
    </p:spTree>
    <p:extLst>
      <p:ext uri="{BB962C8B-B14F-4D97-AF65-F5344CB8AC3E}">
        <p14:creationId xmlns:p14="http://schemas.microsoft.com/office/powerpoint/2010/main" val="57433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618518"/>
            <a:ext cx="9905998" cy="1173337"/>
          </a:xfrm>
        </p:spPr>
        <p:txBody>
          <a:bodyPr>
            <a:normAutofit/>
          </a:bodyPr>
          <a:lstStyle/>
          <a:p>
            <a:r>
              <a:rPr lang="tr-TR" sz="4000" dirty="0" smtClean="0"/>
              <a:t>Sınıflarımızın</a:t>
            </a:r>
            <a:endParaRPr lang="tr-TR" sz="4000" dirty="0"/>
          </a:p>
        </p:txBody>
      </p:sp>
      <p:sp>
        <p:nvSpPr>
          <p:cNvPr id="3" name="İçerik Yer Tutucusu 2"/>
          <p:cNvSpPr>
            <a:spLocks noGrp="1"/>
          </p:cNvSpPr>
          <p:nvPr>
            <p:ph idx="1"/>
          </p:nvPr>
        </p:nvSpPr>
        <p:spPr>
          <a:xfrm>
            <a:off x="1141413" y="1789732"/>
            <a:ext cx="6208622" cy="1680754"/>
          </a:xfrm>
        </p:spPr>
        <p:txBody>
          <a:bodyPr/>
          <a:lstStyle/>
          <a:p>
            <a:r>
              <a:rPr lang="tr-TR" dirty="0"/>
              <a:t>Sınıflarımızın kontenjanları 24 kişiliktir</a:t>
            </a:r>
            <a:r>
              <a:rPr lang="tr-TR" dirty="0" smtClean="0"/>
              <a:t>.</a:t>
            </a:r>
          </a:p>
          <a:p>
            <a:r>
              <a:rPr lang="tr-TR" dirty="0" smtClean="0"/>
              <a:t>Her sınıfta akıllı tahtamız bulunmaktadır.</a:t>
            </a:r>
          </a:p>
          <a:p>
            <a:r>
              <a:rPr lang="tr-TR" dirty="0" smtClean="0"/>
              <a:t>Okulumuzda dil sınıfımız mevcuttur.</a:t>
            </a:r>
          </a:p>
          <a:p>
            <a:endParaRPr lang="tr-TR" dirty="0"/>
          </a:p>
          <a:p>
            <a:endParaRPr lang="tr-TR" dirty="0"/>
          </a:p>
        </p:txBody>
      </p:sp>
      <p:pic>
        <p:nvPicPr>
          <p:cNvPr id="4" name="Resim 3"/>
          <p:cNvPicPr>
            <a:picLocks noChangeAspect="1"/>
          </p:cNvPicPr>
          <p:nvPr/>
        </p:nvPicPr>
        <p:blipFill>
          <a:blip r:embed="rId2"/>
          <a:stretch>
            <a:fillRect/>
          </a:stretch>
        </p:blipFill>
        <p:spPr>
          <a:xfrm>
            <a:off x="7567749" y="3735976"/>
            <a:ext cx="3692640" cy="2647407"/>
          </a:xfrm>
          <a:prstGeom prst="rect">
            <a:avLst/>
          </a:prstGeom>
        </p:spPr>
      </p:pic>
      <p:pic>
        <p:nvPicPr>
          <p:cNvPr id="5" name="Resim 4"/>
          <p:cNvPicPr>
            <a:picLocks noChangeAspect="1"/>
          </p:cNvPicPr>
          <p:nvPr/>
        </p:nvPicPr>
        <p:blipFill>
          <a:blip r:embed="rId3"/>
          <a:stretch>
            <a:fillRect/>
          </a:stretch>
        </p:blipFill>
        <p:spPr>
          <a:xfrm>
            <a:off x="7567749" y="1367245"/>
            <a:ext cx="3692640" cy="2101117"/>
          </a:xfrm>
          <a:prstGeom prst="rect">
            <a:avLst/>
          </a:prstGeom>
        </p:spPr>
      </p:pic>
      <p:pic>
        <p:nvPicPr>
          <p:cNvPr id="6" name="Resim 5"/>
          <p:cNvPicPr>
            <a:picLocks noChangeAspect="1"/>
          </p:cNvPicPr>
          <p:nvPr/>
        </p:nvPicPr>
        <p:blipFill>
          <a:blip r:embed="rId4"/>
          <a:stretch>
            <a:fillRect/>
          </a:stretch>
        </p:blipFill>
        <p:spPr>
          <a:xfrm>
            <a:off x="1558835" y="3735976"/>
            <a:ext cx="4990011" cy="2647407"/>
          </a:xfrm>
          <a:prstGeom prst="rect">
            <a:avLst/>
          </a:prstGeom>
        </p:spPr>
      </p:pic>
    </p:spTree>
    <p:extLst>
      <p:ext uri="{BB962C8B-B14F-4D97-AF65-F5344CB8AC3E}">
        <p14:creationId xmlns:p14="http://schemas.microsoft.com/office/powerpoint/2010/main" val="184766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dirty="0" smtClean="0"/>
              <a:t>Sınıflarımız </a:t>
            </a:r>
            <a:r>
              <a:rPr lang="tr-TR" sz="4000" dirty="0"/>
              <a:t>ve </a:t>
            </a:r>
            <a:r>
              <a:rPr lang="tr-TR" sz="4000" dirty="0" err="1" smtClean="0"/>
              <a:t>korİdor</a:t>
            </a:r>
            <a:endParaRPr lang="tr-TR" sz="4000" dirty="0"/>
          </a:p>
        </p:txBody>
      </p:sp>
      <p:pic>
        <p:nvPicPr>
          <p:cNvPr id="5" name="Resim 4"/>
          <p:cNvPicPr>
            <a:picLocks noChangeAspect="1"/>
          </p:cNvPicPr>
          <p:nvPr/>
        </p:nvPicPr>
        <p:blipFill rotWithShape="1">
          <a:blip r:embed="rId2"/>
          <a:srcRect l="874"/>
          <a:stretch/>
        </p:blipFill>
        <p:spPr>
          <a:xfrm>
            <a:off x="923636" y="2327562"/>
            <a:ext cx="3168073" cy="3291061"/>
          </a:xfrm>
          <a:prstGeom prst="rect">
            <a:avLst/>
          </a:prstGeom>
        </p:spPr>
      </p:pic>
      <p:pic>
        <p:nvPicPr>
          <p:cNvPr id="7" name="Resim 6"/>
          <p:cNvPicPr>
            <a:picLocks noChangeAspect="1"/>
          </p:cNvPicPr>
          <p:nvPr/>
        </p:nvPicPr>
        <p:blipFill>
          <a:blip r:embed="rId3"/>
          <a:stretch>
            <a:fillRect/>
          </a:stretch>
        </p:blipFill>
        <p:spPr>
          <a:xfrm>
            <a:off x="4387271" y="2327561"/>
            <a:ext cx="3251202" cy="3291061"/>
          </a:xfrm>
          <a:prstGeom prst="rect">
            <a:avLst/>
          </a:prstGeom>
        </p:spPr>
      </p:pic>
      <p:pic>
        <p:nvPicPr>
          <p:cNvPr id="8" name="Resim 7"/>
          <p:cNvPicPr>
            <a:picLocks noChangeAspect="1"/>
          </p:cNvPicPr>
          <p:nvPr/>
        </p:nvPicPr>
        <p:blipFill>
          <a:blip r:embed="rId4"/>
          <a:stretch>
            <a:fillRect/>
          </a:stretch>
        </p:blipFill>
        <p:spPr>
          <a:xfrm>
            <a:off x="7934035" y="2327560"/>
            <a:ext cx="3435926" cy="3291061"/>
          </a:xfrm>
          <a:prstGeom prst="rect">
            <a:avLst/>
          </a:prstGeom>
        </p:spPr>
      </p:pic>
    </p:spTree>
    <p:extLst>
      <p:ext uri="{BB962C8B-B14F-4D97-AF65-F5344CB8AC3E}">
        <p14:creationId xmlns:p14="http://schemas.microsoft.com/office/powerpoint/2010/main" val="206277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Okulumuz ve spor etkİnlİklerİ</a:t>
            </a:r>
            <a:endParaRPr lang="tr-TR" dirty="0"/>
          </a:p>
        </p:txBody>
      </p:sp>
      <p:pic>
        <p:nvPicPr>
          <p:cNvPr id="4" name="İçerik Yer Tutucusu 3"/>
          <p:cNvPicPr>
            <a:picLocks noGrp="1" noChangeAspect="1"/>
          </p:cNvPicPr>
          <p:nvPr>
            <p:ph idx="1"/>
          </p:nvPr>
        </p:nvPicPr>
        <p:blipFill>
          <a:blip r:embed="rId2"/>
          <a:stretch>
            <a:fillRect/>
          </a:stretch>
        </p:blipFill>
        <p:spPr>
          <a:xfrm>
            <a:off x="1243013" y="1819997"/>
            <a:ext cx="4363460" cy="2437966"/>
          </a:xfrm>
          <a:prstGeom prst="rect">
            <a:avLst/>
          </a:prstGeom>
        </p:spPr>
      </p:pic>
      <p:pic>
        <p:nvPicPr>
          <p:cNvPr id="5" name="Resim 4"/>
          <p:cNvPicPr>
            <a:picLocks noChangeAspect="1"/>
          </p:cNvPicPr>
          <p:nvPr/>
        </p:nvPicPr>
        <p:blipFill>
          <a:blip r:embed="rId3"/>
          <a:stretch>
            <a:fillRect/>
          </a:stretch>
        </p:blipFill>
        <p:spPr>
          <a:xfrm>
            <a:off x="6927273" y="1819997"/>
            <a:ext cx="4120138" cy="2437966"/>
          </a:xfrm>
          <a:prstGeom prst="rect">
            <a:avLst/>
          </a:prstGeom>
        </p:spPr>
      </p:pic>
      <p:pic>
        <p:nvPicPr>
          <p:cNvPr id="7" name="Resim 6"/>
          <p:cNvPicPr>
            <a:picLocks noChangeAspect="1"/>
          </p:cNvPicPr>
          <p:nvPr/>
        </p:nvPicPr>
        <p:blipFill>
          <a:blip r:embed="rId4"/>
          <a:stretch>
            <a:fillRect/>
          </a:stretch>
        </p:blipFill>
        <p:spPr>
          <a:xfrm>
            <a:off x="3158836" y="4405745"/>
            <a:ext cx="6114474" cy="2329873"/>
          </a:xfrm>
          <a:prstGeom prst="rect">
            <a:avLst/>
          </a:prstGeom>
        </p:spPr>
      </p:pic>
    </p:spTree>
    <p:extLst>
      <p:ext uri="{BB962C8B-B14F-4D97-AF65-F5344CB8AC3E}">
        <p14:creationId xmlns:p14="http://schemas.microsoft.com/office/powerpoint/2010/main" val="234087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4" y="452263"/>
            <a:ext cx="9905998" cy="1265701"/>
          </a:xfrm>
        </p:spPr>
        <p:txBody>
          <a:bodyPr/>
          <a:lstStyle/>
          <a:p>
            <a:r>
              <a:rPr lang="tr-TR" dirty="0"/>
              <a:t>Spor etkİnlİklerİ</a:t>
            </a:r>
          </a:p>
        </p:txBody>
      </p:sp>
      <p:pic>
        <p:nvPicPr>
          <p:cNvPr id="4" name="İçerik Yer Tutucusu 3"/>
          <p:cNvPicPr>
            <a:picLocks noGrp="1" noChangeAspect="1"/>
          </p:cNvPicPr>
          <p:nvPr>
            <p:ph idx="1"/>
          </p:nvPr>
        </p:nvPicPr>
        <p:blipFill>
          <a:blip r:embed="rId2"/>
          <a:stretch>
            <a:fillRect/>
          </a:stretch>
        </p:blipFill>
        <p:spPr>
          <a:xfrm>
            <a:off x="840510" y="2410690"/>
            <a:ext cx="3260436" cy="3195782"/>
          </a:xfrm>
          <a:prstGeom prst="rect">
            <a:avLst/>
          </a:prstGeom>
        </p:spPr>
      </p:pic>
      <p:pic>
        <p:nvPicPr>
          <p:cNvPr id="5" name="Resim 4"/>
          <p:cNvPicPr>
            <a:picLocks noChangeAspect="1"/>
          </p:cNvPicPr>
          <p:nvPr/>
        </p:nvPicPr>
        <p:blipFill>
          <a:blip r:embed="rId3"/>
          <a:stretch>
            <a:fillRect/>
          </a:stretch>
        </p:blipFill>
        <p:spPr>
          <a:xfrm>
            <a:off x="7980218" y="2410689"/>
            <a:ext cx="3297382" cy="3195783"/>
          </a:xfrm>
          <a:prstGeom prst="rect">
            <a:avLst/>
          </a:prstGeom>
        </p:spPr>
      </p:pic>
      <p:pic>
        <p:nvPicPr>
          <p:cNvPr id="6" name="Resim 5"/>
          <p:cNvPicPr>
            <a:picLocks noChangeAspect="1"/>
          </p:cNvPicPr>
          <p:nvPr/>
        </p:nvPicPr>
        <p:blipFill>
          <a:blip r:embed="rId4"/>
          <a:stretch>
            <a:fillRect/>
          </a:stretch>
        </p:blipFill>
        <p:spPr>
          <a:xfrm>
            <a:off x="4381068" y="2410690"/>
            <a:ext cx="3426690" cy="3195782"/>
          </a:xfrm>
          <a:prstGeom prst="rect">
            <a:avLst/>
          </a:prstGeom>
        </p:spPr>
      </p:pic>
    </p:spTree>
    <p:extLst>
      <p:ext uri="{BB962C8B-B14F-4D97-AF65-F5344CB8AC3E}">
        <p14:creationId xmlns:p14="http://schemas.microsoft.com/office/powerpoint/2010/main" val="396599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322522"/>
            <a:ext cx="9905998" cy="1478570"/>
          </a:xfrm>
        </p:spPr>
        <p:txBody>
          <a:bodyPr/>
          <a:lstStyle/>
          <a:p>
            <a:r>
              <a:rPr lang="tr-TR" dirty="0" smtClean="0"/>
              <a:t>Okulumuzun Spor başarıları</a:t>
            </a:r>
            <a:endParaRPr lang="tr-TR" dirty="0"/>
          </a:p>
        </p:txBody>
      </p:sp>
      <p:sp>
        <p:nvSpPr>
          <p:cNvPr id="3" name="İçerik Yer Tutucusu 2"/>
          <p:cNvSpPr>
            <a:spLocks noGrp="1"/>
          </p:cNvSpPr>
          <p:nvPr>
            <p:ph idx="1"/>
          </p:nvPr>
        </p:nvSpPr>
        <p:spPr>
          <a:xfrm>
            <a:off x="1141412" y="1644275"/>
            <a:ext cx="9905999" cy="1311564"/>
          </a:xfrm>
        </p:spPr>
        <p:txBody>
          <a:bodyPr/>
          <a:lstStyle/>
          <a:p>
            <a:r>
              <a:rPr lang="tr-TR" dirty="0" smtClean="0">
                <a:solidFill>
                  <a:schemeClr val="bg1"/>
                </a:solidFill>
              </a:rPr>
              <a:t>2022-2023 Eğitim-Öğretim yılı  Okul Sporları </a:t>
            </a:r>
            <a:r>
              <a:rPr lang="tr-TR" dirty="0" err="1" smtClean="0">
                <a:solidFill>
                  <a:schemeClr val="bg1"/>
                </a:solidFill>
              </a:rPr>
              <a:t>Bocce</a:t>
            </a:r>
            <a:r>
              <a:rPr lang="tr-TR" dirty="0" smtClean="0">
                <a:solidFill>
                  <a:schemeClr val="bg1"/>
                </a:solidFill>
              </a:rPr>
              <a:t> Genç Erkekler </a:t>
            </a:r>
            <a:r>
              <a:rPr lang="tr-TR" dirty="0" smtClean="0">
                <a:solidFill>
                  <a:srgbClr val="FF0000"/>
                </a:solidFill>
              </a:rPr>
              <a:t>İl Üçüncüsü </a:t>
            </a:r>
            <a:r>
              <a:rPr lang="tr-TR" dirty="0" smtClean="0">
                <a:solidFill>
                  <a:schemeClr val="bg1"/>
                </a:solidFill>
              </a:rPr>
              <a:t>olmuştur.</a:t>
            </a:r>
          </a:p>
        </p:txBody>
      </p:sp>
      <p:pic>
        <p:nvPicPr>
          <p:cNvPr id="6" name="Resim 5"/>
          <p:cNvPicPr>
            <a:picLocks noChangeAspect="1"/>
          </p:cNvPicPr>
          <p:nvPr/>
        </p:nvPicPr>
        <p:blipFill>
          <a:blip r:embed="rId2"/>
          <a:stretch>
            <a:fillRect/>
          </a:stretch>
        </p:blipFill>
        <p:spPr>
          <a:xfrm>
            <a:off x="8279607" y="2799022"/>
            <a:ext cx="3342480" cy="3462829"/>
          </a:xfrm>
          <a:prstGeom prst="rect">
            <a:avLst/>
          </a:prstGeom>
        </p:spPr>
      </p:pic>
      <p:pic>
        <p:nvPicPr>
          <p:cNvPr id="7" name="Resim 6"/>
          <p:cNvPicPr>
            <a:picLocks noChangeAspect="1"/>
          </p:cNvPicPr>
          <p:nvPr/>
        </p:nvPicPr>
        <p:blipFill>
          <a:blip r:embed="rId3"/>
          <a:stretch>
            <a:fillRect/>
          </a:stretch>
        </p:blipFill>
        <p:spPr>
          <a:xfrm>
            <a:off x="1263496" y="2799023"/>
            <a:ext cx="3290032" cy="3462828"/>
          </a:xfrm>
          <a:prstGeom prst="rect">
            <a:avLst/>
          </a:prstGeom>
        </p:spPr>
      </p:pic>
      <p:pic>
        <p:nvPicPr>
          <p:cNvPr id="8" name="Resim 7"/>
          <p:cNvPicPr>
            <a:picLocks noChangeAspect="1"/>
          </p:cNvPicPr>
          <p:nvPr/>
        </p:nvPicPr>
        <p:blipFill>
          <a:blip r:embed="rId4"/>
          <a:stretch>
            <a:fillRect/>
          </a:stretch>
        </p:blipFill>
        <p:spPr>
          <a:xfrm>
            <a:off x="4697919" y="2799023"/>
            <a:ext cx="3437296" cy="3462828"/>
          </a:xfrm>
          <a:prstGeom prst="rect">
            <a:avLst/>
          </a:prstGeom>
        </p:spPr>
      </p:pic>
    </p:spTree>
    <p:extLst>
      <p:ext uri="{BB962C8B-B14F-4D97-AF65-F5344CB8AC3E}">
        <p14:creationId xmlns:p14="http://schemas.microsoft.com/office/powerpoint/2010/main" val="19141620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TM04033919[[fn=Devre]]</Template>
  <TotalTime>902</TotalTime>
  <Words>660</Words>
  <Application>Microsoft Office PowerPoint</Application>
  <PresentationFormat>Geniş ekran</PresentationFormat>
  <Paragraphs>136</Paragraphs>
  <Slides>26</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Arial</vt:lpstr>
      <vt:lpstr>Trebuchet MS</vt:lpstr>
      <vt:lpstr>Tw Cen MT</vt:lpstr>
      <vt:lpstr>Wingdings</vt:lpstr>
      <vt:lpstr>Devre</vt:lpstr>
      <vt:lpstr>PowerPoint Sunusu</vt:lpstr>
      <vt:lpstr>SUNU PLANI </vt:lpstr>
      <vt:lpstr>Okulumuzun adres BİLGİSİ</vt:lpstr>
      <vt:lpstr>OKULUMUZUN kontenjanı</vt:lpstr>
      <vt:lpstr>Sınıflarımızın</vt:lpstr>
      <vt:lpstr>Sınıflarımız ve korİdor</vt:lpstr>
      <vt:lpstr>Okulumuz ve spor etkİnlİklerİ</vt:lpstr>
      <vt:lpstr>Spor etkİnlİklerİ</vt:lpstr>
      <vt:lpstr>Okulumuzun Spor başarıları</vt:lpstr>
      <vt:lpstr>Okulumuzun Spor başarıları</vt:lpstr>
      <vt:lpstr>gezİlerİMİZ</vt:lpstr>
      <vt:lpstr>gezİlerİmİz </vt:lpstr>
      <vt:lpstr>TEKNİK GEZİLERİMİZ</vt:lpstr>
      <vt:lpstr>TEKNİK GEZİLERİMİZ</vt:lpstr>
      <vt:lpstr>Okul İÇİ etkİnlİklerİmİz</vt:lpstr>
      <vt:lpstr>öğrencİlerİmİzİn AtÖlye Çalışmaları</vt:lpstr>
      <vt:lpstr>öğrencİlerİmİzİn AtÖlye Çalışmaları</vt:lpstr>
      <vt:lpstr>öğrencİlerİmİzİn AtÖlye Çalışmaları</vt:lpstr>
      <vt:lpstr>OKULUMUZDAKİ bölümler</vt:lpstr>
      <vt:lpstr>ELEKTRİK-ELEKTRONİK TEKNOLOJİLERİ BÖLÜMÜ </vt:lpstr>
      <vt:lpstr>ELEKTRİK-ELEKTRONİK TEKNOLOJİLERİ BÖLÜMÜ </vt:lpstr>
      <vt:lpstr>ELEKTRİK-ELEKTRONİK TEKNOLOJİLERİ BÖLÜMÜ </vt:lpstr>
      <vt:lpstr>KİMYA TEKNOLOJİLERİ BÖLÜMÜ </vt:lpstr>
      <vt:lpstr>KİMYA TEKNOLOJİLERİ BÖLÜMÜ</vt:lpstr>
      <vt:lpstr>KİMYA TEKNOLOJİLERİ BÖLÜMÜ</vt:lpstr>
      <vt:lpstr>Benİ dİnledİğİnİz İçİn TeŞekkÜrler…</vt:lpstr>
    </vt:vector>
  </TitlesOfParts>
  <Company>Silentall Unattended Installer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aysima demirbağ</dc:creator>
  <cp:lastModifiedBy>aysima demirbağ</cp:lastModifiedBy>
  <cp:revision>48</cp:revision>
  <dcterms:created xsi:type="dcterms:W3CDTF">2023-04-24T07:47:51Z</dcterms:created>
  <dcterms:modified xsi:type="dcterms:W3CDTF">2023-04-27T11:34:13Z</dcterms:modified>
</cp:coreProperties>
</file>