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87" r:id="rId4"/>
    <p:sldId id="288" r:id="rId5"/>
    <p:sldId id="256" r:id="rId6"/>
    <p:sldId id="268" r:id="rId7"/>
    <p:sldId id="271" r:id="rId8"/>
    <p:sldId id="276" r:id="rId9"/>
    <p:sldId id="270" r:id="rId10"/>
    <p:sldId id="257" r:id="rId11"/>
    <p:sldId id="258" r:id="rId12"/>
    <p:sldId id="261" r:id="rId13"/>
    <p:sldId id="280" r:id="rId14"/>
    <p:sldId id="262" r:id="rId15"/>
    <p:sldId id="263" r:id="rId16"/>
    <p:sldId id="264" r:id="rId17"/>
    <p:sldId id="265" r:id="rId18"/>
    <p:sldId id="267" r:id="rId19"/>
    <p:sldId id="281" r:id="rId20"/>
    <p:sldId id="285" r:id="rId21"/>
    <p:sldId id="286" r:id="rId22"/>
    <p:sldId id="282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9144000" cy="5143309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054552" cy="1102519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95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92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7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9144000" cy="5143309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5410944" cy="493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15568"/>
            <a:ext cx="7643192" cy="33944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08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38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8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94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5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28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08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7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69C6-4959-4615-96B3-9282E47C549C}" type="datetimeFigureOut">
              <a:rPr lang="tr-TR" smtClean="0"/>
              <a:t>27.04.2023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D37B-3480-4D5F-A5F4-50468327E6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5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lik\Desktop\okul tanıtım\WhatsApp Image 2023-04-24 at 13.15.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5" y="267494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7776864" cy="493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BİLGİSAYARLI MUHASEBE ELEMANI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15566"/>
            <a:ext cx="7643192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Bilgisayarlı Muhasebe Elemanı, kurum, kuruluş ve işletmelerin muhasebe ve vergiyle ilgili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faaliyetlerine ait belgelerin tasnif, kayıt, dosyalama ve arşivleme işlemlerini bilgisayar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ortamında yapabilen kişidir.</a:t>
            </a:r>
          </a:p>
          <a:p>
            <a:endParaRPr lang="tr-TR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Bilgisayarlı Muhasebe Elemanı;</a:t>
            </a:r>
          </a:p>
          <a:p>
            <a:endParaRPr lang="tr-TR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Muhasebe ile ilgili tüm belgeleri bilgisayara kaydeder,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Muhasebe paket programlarını kullanır,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İş yeriyle ilgili beyannameleri düzenleyerek vergilerin tam ve zamanında ödenmesini sağlar.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Çalıştığı iş yerinin stok, banka, cari, kıymetli evrak, borç ve alacaklarını takip eder.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Mali tabloları düzenler, işletme kuruluş-kapanış işlemlerini ve ilgili kurumlara başvuru işlemlerini takip eder,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Muhasebeleştirme, maliyet hesaplama ve envanter işlemlerini yapar,</a:t>
            </a:r>
          </a:p>
          <a:p>
            <a:endParaRPr lang="tr-TR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Bu mesleği yapacak kişilerin dikkatli ve titiz çalışma alışkanlığına sahip, güvenilir, matematikle ilgili konularda başarılı, ayrıntılar üzerinde uzun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süre dikkatle çalışabilen, ofis ortamında çalışmaktan hoşlanan, insan ilişkilerine özen gösteren kişiler olması gerekir.  Bilgisayarlı Muhasebe Elemanları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genellikle büro ortamında çalışır. Muhasebede kullanılan bildirge ve beyannameler günlük olduğundan vergilendirme ve diğer yükümlülüklerin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zamanında yerine getirilmesi zorunludur. Bu yüzden vergilendirme dönemlerinde daha çok çalışmaları gerekebilir. </a:t>
            </a:r>
          </a:p>
          <a:p>
            <a:endParaRPr lang="tr-TR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Mesleğin eğitimi, mesleki ve teknik liselerin muhasebe ve finansman alanının Bilgisayarlı Muhasebe dalında verilmektedir.</a:t>
            </a:r>
          </a:p>
          <a:p>
            <a:endParaRPr lang="tr-TR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Bilgisayarlı muhasebe mesleğinin oldukça geniş bir çalışma alanı mevcuttur.  Meslek sahipleri muhasebe ve mali müşavirlik bürolarında,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dış ticaret ve finans kuruluşlarının ilgili departmanları ile şirket ve işletmelerin muhasebe birimlerinde çalışabilirler. Ayrıca her türlü kuruluşun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mali işlerle ilgili bölümle-rinde çalışabilirler.</a:t>
            </a:r>
            <a:endParaRPr lang="tr-T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447584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 smtClean="0">
                <a:latin typeface="Comic Sans MS" pitchFamily="66" charset="0"/>
              </a:rPr>
              <a:t>	Hesaplama işinden hoşlanırım, bilgisayar kullanmaya meraklıyım ve ayrıntılar üzerinde çalışmayı severim diyorsanız bir de bu mesleği incelemeye ne dersiniz?</a:t>
            </a:r>
            <a:endParaRPr lang="tr-TR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SİGORTACI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451596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ÇALIŞMA ORTAMI VE KOŞULLARI</a:t>
            </a:r>
          </a:p>
          <a:p>
            <a:r>
              <a:rPr lang="tr-TR" sz="1400" dirty="0" smtClean="0"/>
              <a:t>Sahip oldukları pozisyona göre sigortacılık mesleğini yapan kişiler büroda veya sahada çalışabilmektedirler.</a:t>
            </a:r>
            <a:endParaRPr lang="tr-TR" sz="14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90364" y="843558"/>
            <a:ext cx="83581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1100" b="1" dirty="0">
                <a:solidFill>
                  <a:schemeClr val="bg1"/>
                </a:solidFill>
                <a:latin typeface="Comic Sans MS" pitchFamily="66" charset="0"/>
              </a:rPr>
              <a:t>SİGORTACI</a:t>
            </a:r>
          </a:p>
          <a:p>
            <a:pPr lvl="0"/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	Önlem </a:t>
            </a:r>
            <a:r>
              <a:rPr lang="tr-TR" sz="1100" b="1" dirty="0">
                <a:solidFill>
                  <a:schemeClr val="bg1"/>
                </a:solidFill>
                <a:latin typeface="Comic Sans MS" pitchFamily="66" charset="0"/>
              </a:rPr>
              <a:t>amaçlı prim ödeyerek risklerden kaynaklanabilecek kayıpları telafi edebilmek amacıyla bireylere ve</a:t>
            </a:r>
          </a:p>
          <a:p>
            <a:pPr lvl="0"/>
            <a:r>
              <a:rPr lang="tr-TR" sz="1100" b="1" dirty="0">
                <a:solidFill>
                  <a:schemeClr val="bg1"/>
                </a:solidFill>
                <a:latin typeface="Comic Sans MS" pitchFamily="66" charset="0"/>
              </a:rPr>
              <a:t>kurumlara bilgi veren, bu konuda danışmanlık yapan, tazminat ve diğer ödemeleri takip eden nitelikli kişidir.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79472" y="1742172"/>
            <a:ext cx="4840599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GÖREVLER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-Kayba uğrayan kişilerin hasar durumlarını sigorta eksperlerine inceletip tazminatın müşteriye ödetilmesini sağlar,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-Poliçe keser, poliçe yeniler, hazırlanan poliçelerle ilgili müşteriye danışmanlık yapar,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-Can-mal ve bireysel emeklilik sistemine ait sigorta poliçelerini hazırlar, poliçe satışı ile ilgili işlemleri yapar,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-İlgili ve mevzuata uygun olarak sigorta acentesi açılış işlemlerini yapar.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-Sigorta paket program kurulumunu yaparak programı kullanılır.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-Sigorta risklerini tespit ederek müşterilerin ihtiyaç ve beklentilerini saptar.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-Zorunlu sorumluluk ve isteğe bağlı sorumluluk sigortaları poliçelerinin satışını yapar,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-Sektörde yer alan kurum/kuruluşlarda sigorta hukukunu uygular,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-Zeyilname düzenler,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-Sigorta hasar işlemlerini yapar.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436096" y="1761480"/>
            <a:ext cx="3312368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MESLEĞİN GEREKTİRDİĞİ GENEL ÖZELLİKLER</a:t>
            </a:r>
          </a:p>
          <a:p>
            <a:endParaRPr lang="tr-TR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Sigortacı mesleğini yapmak isteyen kişilerin;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-Sayısal 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düşünme, sayılarla işlem yapabilme,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-Dikkatli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-Sakin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, sabırlı, titiz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-İnsan 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ilişkilerinde başarılı,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-Girişken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-İkna 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kabiliyeti yüksek,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-Güvenilir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-Sözlü/yazılı </a:t>
            </a:r>
            <a:r>
              <a:rPr lang="tr-TR" sz="1100" b="1" dirty="0">
                <a:solidFill>
                  <a:schemeClr val="tx1"/>
                </a:solidFill>
                <a:latin typeface="Comic Sans MS" pitchFamily="66" charset="0"/>
              </a:rPr>
              <a:t>iletişimi iyi olan, kişiler olması gerekmektedir.</a:t>
            </a:r>
          </a:p>
          <a:p>
            <a:endParaRPr lang="tr-TR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43558"/>
            <a:ext cx="8136904" cy="5040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TANIM</a:t>
            </a:r>
          </a:p>
          <a:p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Perakende satış elemanı, perakende mal satışı yapan ticarethanelerde müşteriye malı tanıtan ve satmaya çalışan kişidir.</a:t>
            </a:r>
          </a:p>
          <a:p>
            <a:endParaRPr lang="tr-TR" sz="1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064896" cy="493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PAZARLAMA VE PERAKENDE ALANI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1707654"/>
            <a:ext cx="77768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300" b="1" dirty="0">
              <a:latin typeface="Comic Sans MS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520" y="1419622"/>
            <a:ext cx="4032448" cy="300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	GÖREVLER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-Satılacak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malları cins, kalite ve fiyatlarına göre sınıflandırır. Özürlü veya kullanılmaz durumdaki malları ayırarak ilgili birimlere gönderir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-Satışa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sunulacak malları teslim alır, mal giriş kayıtlarını tutar ve etiketler,</a:t>
            </a: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-Malları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raflara yerleştirir, vitrin düzenlemesine yardımcı olur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-Müşteriyi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psikolojik olarak etkilemeye çalışır ve onu, satın almaya teşvik eder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-Satılan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malın satış fişini düzenler ve her gün satılan malların dökümünü yapar, günlük satış cirosunu hesaplar ve satış fişlerini mal çıkış defterine işler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-Mal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stoklarını kontrol ederek bir sonraki satış günü için ne kadar satış yapabileceğini ilgililere bildirir ve ona göre depodan mal getirtir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	MESLEĞİN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GEREKTİRDİĞİ GENEL </a:t>
            </a:r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ÖZELLİKLER</a:t>
            </a:r>
            <a:endParaRPr lang="tr-TR" sz="9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Perakende satış elemanlarında şu özellikler aranır:</a:t>
            </a: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-Bir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çok şeye aynı anda dikkat edebilmek,</a:t>
            </a: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-Sabırlı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olmak,</a:t>
            </a: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-İkna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yeteneği olan,</a:t>
            </a:r>
          </a:p>
          <a:p>
            <a:r>
              <a:rPr lang="tr-TR" sz="900" b="1" dirty="0" smtClean="0">
                <a:solidFill>
                  <a:schemeClr val="tx1"/>
                </a:solidFill>
                <a:latin typeface="Comic Sans MS" pitchFamily="66" charset="0"/>
              </a:rPr>
              <a:t>-Yönergelere </a:t>
            </a:r>
            <a:r>
              <a:rPr lang="tr-TR" sz="900" b="1" dirty="0">
                <a:solidFill>
                  <a:schemeClr val="tx1"/>
                </a:solidFill>
                <a:latin typeface="Comic Sans MS" pitchFamily="66" charset="0"/>
              </a:rPr>
              <a:t>uygun davranabilmek,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5976" y="2139702"/>
            <a:ext cx="4572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ÇALIŞMA ORTAMI VE KOŞULLARI</a:t>
            </a:r>
          </a:p>
          <a:p>
            <a:endParaRPr lang="tr-TR" sz="10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Satış elemanlarının çalışma ortamı sattıkları malın türüne göre değişir. Örneğin, inşaat malzemesi satan işyeri tozlu olabilirken gözlük satan bir işletme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çok temiz olabilir.</a:t>
            </a:r>
          </a:p>
          <a:p>
            <a:endParaRPr lang="tr-TR" sz="10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Perakende satış elemanları çalışmalarında birinci derecede insanlarla ilgilidirler. İş, genellikle ayakta durmayı gerektirir. </a:t>
            </a: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Bu yüzden meslek üyeleri arasında bel rahatsızlığı, varis gibi hastalıklar görülmektedir.</a:t>
            </a:r>
          </a:p>
          <a:p>
            <a:endParaRPr lang="tr-TR" sz="10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Ayrıca çalışma yoğunluğunda özel günlere ve mevsimlere bağlı olarak değişiklik olabilmektedir. (</a:t>
            </a:r>
            <a:r>
              <a:rPr lang="tr-TR" sz="1000" b="1" dirty="0" err="1">
                <a:solidFill>
                  <a:schemeClr val="tx1"/>
                </a:solidFill>
                <a:latin typeface="Comic Sans MS" pitchFamily="66" charset="0"/>
              </a:rPr>
              <a:t>örn</a:t>
            </a:r>
            <a:r>
              <a:rPr lang="tr-TR" sz="1000" b="1" dirty="0">
                <a:solidFill>
                  <a:schemeClr val="tx1"/>
                </a:solidFill>
                <a:latin typeface="Comic Sans MS" pitchFamily="66" charset="0"/>
              </a:rPr>
              <a:t>, hafta sonu çalışması.)</a:t>
            </a:r>
          </a:p>
        </p:txBody>
      </p:sp>
    </p:spTree>
    <p:extLst>
      <p:ext uri="{BB962C8B-B14F-4D97-AF65-F5344CB8AC3E}">
        <p14:creationId xmlns:p14="http://schemas.microsoft.com/office/powerpoint/2010/main" val="37464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136904" cy="493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sz="2200" b="1" dirty="0" smtClean="0">
                <a:latin typeface="Comic Sans MS" pitchFamily="66" charset="0"/>
              </a:rPr>
              <a:t>MUHASEBE/PAZARLAMA PEREKENDE/ SİGORTACILIK ALANI</a:t>
            </a:r>
            <a:r>
              <a:rPr lang="tr-TR" b="1" dirty="0">
                <a:latin typeface="Comic Sans MS" pitchFamily="66" charset="0"/>
              </a:rPr>
              <a:t/>
            </a:r>
            <a:br>
              <a:rPr lang="tr-TR" b="1" dirty="0">
                <a:latin typeface="Comic Sans MS" pitchFamily="66" charset="0"/>
              </a:rPr>
            </a:br>
            <a:endParaRPr lang="tr-TR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3537486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Başlık 1"/>
          <p:cNvSpPr txBox="1">
            <a:spLocks/>
          </p:cNvSpPr>
          <p:nvPr/>
        </p:nvSpPr>
        <p:spPr>
          <a:xfrm>
            <a:off x="467544" y="627535"/>
            <a:ext cx="3528392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4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4587548" y="627535"/>
            <a:ext cx="3829050" cy="288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47" y="987575"/>
            <a:ext cx="3829050" cy="3384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15566"/>
            <a:ext cx="1440159" cy="3394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Başlık 1"/>
          <p:cNvSpPr txBox="1">
            <a:spLocks/>
          </p:cNvSpPr>
          <p:nvPr/>
        </p:nvSpPr>
        <p:spPr>
          <a:xfrm>
            <a:off x="467544" y="51470"/>
            <a:ext cx="8208912" cy="49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latin typeface="Comic Sans MS" pitchFamily="66" charset="0"/>
              </a:rPr>
              <a:t>LİSE GRUBU  ÜNİVERSİTE TERCİH İSTATİSTİKLERİ</a:t>
            </a:r>
            <a:endParaRPr lang="tr-TR" sz="1600" b="1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5229"/>
            <a:ext cx="1440160" cy="33145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0559"/>
            <a:ext cx="1872208" cy="33035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0559"/>
            <a:ext cx="1584176" cy="32794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40559"/>
            <a:ext cx="1539127" cy="33035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634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15566"/>
            <a:ext cx="1656183" cy="33843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52583"/>
            <a:ext cx="1440160" cy="3292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52582"/>
            <a:ext cx="1512168" cy="32925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2582"/>
            <a:ext cx="1512168" cy="32925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52583"/>
            <a:ext cx="1584176" cy="3292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Başlık 1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8064896" cy="49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latin typeface="Comic Sans MS" pitchFamily="66" charset="0"/>
              </a:rPr>
              <a:t>LİSE GRUBU  ÜNİVERSİTE TERCİH İSTATİSTİKLERİ</a:t>
            </a:r>
            <a:endParaRPr lang="tr-T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08912" cy="493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RADYO TV/ GAZETECİLİK ALANI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1419622"/>
            <a:ext cx="3816424" cy="2890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tr-TR" sz="1500" b="1" dirty="0" smtClean="0">
                <a:solidFill>
                  <a:prstClr val="black"/>
                </a:solidFill>
                <a:latin typeface="Comic Sans MS" pitchFamily="66" charset="0"/>
              </a:rPr>
              <a:t>YENİ MEDYA VE GAZETECİLİK MESLEK ELEMANI OLMAK İSTEYENLERİN;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Araştırmacı,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İletişim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becerileri güçlü, gelişime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açık,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Yazılı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ifade becerisi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gelişmiş,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Görsel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ve işitsel belleğe sahip, esnek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düşünebilen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Güncel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konuları ve dijital dünyayı takip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eden,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Sosyal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ve kişisel uyum becerisine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sahip,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Popüler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kültür hakkında genel bilgiye </a:t>
            </a: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sahip,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b="1" dirty="0" smtClean="0">
                <a:solidFill>
                  <a:prstClr val="black"/>
                </a:solidFill>
                <a:latin typeface="Comic Sans MS" pitchFamily="66" charset="0"/>
              </a:rPr>
              <a:t>Empati </a:t>
            </a:r>
            <a:r>
              <a:rPr lang="tr-TR" sz="1800" b="1" dirty="0">
                <a:solidFill>
                  <a:prstClr val="black"/>
                </a:solidFill>
                <a:latin typeface="Comic Sans MS" pitchFamily="66" charset="0"/>
              </a:rPr>
              <a:t>becerisi güçlü, kişiler olması gerekir.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71600" y="771550"/>
            <a:ext cx="72923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MESLEĞİN GEREKTİRDİĞİ GENEL ÖZELLİKLER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5976" y="2211710"/>
            <a:ext cx="4608512" cy="1686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1400" b="1" dirty="0">
                <a:solidFill>
                  <a:prstClr val="black"/>
                </a:solidFill>
                <a:latin typeface="Comic Sans MS" pitchFamily="66" charset="0"/>
              </a:rPr>
              <a:t>ÇALIŞMA ORTAMI VE KOŞULLARI</a:t>
            </a:r>
          </a:p>
          <a:p>
            <a:pPr lvl="0">
              <a:spcBef>
                <a:spcPct val="20000"/>
              </a:spcBef>
            </a:pPr>
            <a:r>
              <a:rPr lang="tr-TR" sz="1400" b="1" dirty="0">
                <a:solidFill>
                  <a:prstClr val="black"/>
                </a:solidFill>
                <a:latin typeface="Comic Sans MS" pitchFamily="66" charset="0"/>
              </a:rPr>
              <a:t>Çalışma ortamları açık ya da kapalı alanda olabilir. Kişi ve </a:t>
            </a:r>
            <a:r>
              <a:rPr lang="tr-TR" sz="1400" b="1" dirty="0" smtClean="0">
                <a:solidFill>
                  <a:prstClr val="black"/>
                </a:solidFill>
                <a:latin typeface="Comic Sans MS" pitchFamily="66" charset="0"/>
              </a:rPr>
              <a:t>kurumlardan bilgi alma, araştırma </a:t>
            </a:r>
            <a:r>
              <a:rPr lang="tr-TR" sz="1400" b="1" dirty="0">
                <a:solidFill>
                  <a:prstClr val="black"/>
                </a:solidFill>
                <a:latin typeface="Comic Sans MS" pitchFamily="66" charset="0"/>
              </a:rPr>
              <a:t>faaliyetleri için ofis dışında da çalışma durumu olsa da meslek çoğunlukla ofis içerisinde icra edilir. Çalışma saat ve süreleri</a:t>
            </a:r>
          </a:p>
          <a:p>
            <a:pPr lvl="0">
              <a:spcBef>
                <a:spcPct val="20000"/>
              </a:spcBef>
            </a:pPr>
            <a:r>
              <a:rPr lang="tr-TR" sz="1400" b="1" dirty="0">
                <a:solidFill>
                  <a:prstClr val="black"/>
                </a:solidFill>
                <a:latin typeface="Comic Sans MS" pitchFamily="66" charset="0"/>
              </a:rPr>
              <a:t>değişkenlik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37240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RADYO TV/ GAZETECİLİK ALANI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443588" y="843558"/>
            <a:ext cx="3840380" cy="479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4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8" y="1491630"/>
            <a:ext cx="3807796" cy="28186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1630"/>
            <a:ext cx="3475911" cy="28145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Başlık 1"/>
          <p:cNvSpPr txBox="1">
            <a:spLocks/>
          </p:cNvSpPr>
          <p:nvPr/>
        </p:nvSpPr>
        <p:spPr>
          <a:xfrm>
            <a:off x="4788023" y="853782"/>
            <a:ext cx="3528393" cy="479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100" b="1" smtClean="0">
                <a:solidFill>
                  <a:schemeClr val="bg1"/>
                </a:solidFill>
                <a:latin typeface="Comic Sans MS" pitchFamily="66" charset="0"/>
              </a:rPr>
              <a:t>2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latin typeface="Comic Sans MS" pitchFamily="66" charset="0"/>
              </a:rPr>
              <a:t>LİSE GRUBU  ÜNİVERSİTE TERCİH İSTATİSTİKLERİ</a:t>
            </a:r>
            <a:endParaRPr lang="tr-TR" sz="16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2880320" cy="3528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3558"/>
            <a:ext cx="2232248" cy="3528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439"/>
            <a:ext cx="2304256" cy="42415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14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7200800" cy="493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600" b="1" dirty="0">
                <a:latin typeface="Comic Sans MS" pitchFamily="66" charset="0"/>
              </a:rPr>
              <a:t>ULAŞTIRMA HİZMETLERİ /LOJİSTİK</a:t>
            </a:r>
            <a:endParaRPr lang="tr-T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3888432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27007"/>
            <a:ext cx="3672408" cy="3300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5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95686"/>
            <a:ext cx="7067128" cy="13681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tr-T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MESLEK LİSESİ </a:t>
            </a:r>
          </a:p>
          <a:p>
            <a:pPr algn="ctr"/>
            <a:r>
              <a:rPr lang="tr-T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MEMLEKET MESELESİ</a:t>
            </a:r>
            <a:endParaRPr lang="tr-T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4824536" cy="493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600" b="1" dirty="0">
                <a:latin typeface="Comic Sans MS" pitchFamily="66" charset="0"/>
              </a:rPr>
              <a:t>ULAŞTIRMA HİZMETLERİ /LOJİSTİK</a:t>
            </a:r>
            <a:endParaRPr lang="tr-TR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494"/>
            <a:ext cx="3187300" cy="41044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5310"/>
            <a:ext cx="4104456" cy="11888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613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latin typeface="Comic Sans MS" pitchFamily="66" charset="0"/>
              </a:rPr>
              <a:t>LİSE GRUBU  ÜNİVERSİTE TERCİH İSTATİSTİKLERİ</a:t>
            </a:r>
            <a:endParaRPr lang="tr-TR" sz="1600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6455"/>
            <a:ext cx="2016224" cy="36801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26455"/>
            <a:ext cx="1944216" cy="36801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26457"/>
            <a:ext cx="2016224" cy="36801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6456"/>
            <a:ext cx="2147230" cy="36801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36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7128792" cy="493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MESLEKİ EĞİTİM MERKEZİ (MESEM)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1520" y="915568"/>
            <a:ext cx="84249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200" b="1" dirty="0" smtClean="0">
                <a:latin typeface="Comic Sans MS" pitchFamily="66" charset="0"/>
              </a:rPr>
              <a:t>Mesleki </a:t>
            </a:r>
            <a:r>
              <a:rPr lang="tr-TR" sz="1200" b="1" dirty="0">
                <a:latin typeface="Comic Sans MS" pitchFamily="66" charset="0"/>
              </a:rPr>
              <a:t>eğitim merkezi öğrencileri haftada 1 gün okulda teorik eğitim, 4 gün işletmelerde pratik eğitim alır. Bu doğrultuda mesleki eğitim merkezlerine kayıt olma şartları: </a:t>
            </a:r>
            <a:r>
              <a:rPr lang="tr-TR" sz="1200" b="1" i="1" u="sng" dirty="0">
                <a:latin typeface="Comic Sans MS" pitchFamily="66" charset="0"/>
              </a:rPr>
              <a:t>En az </a:t>
            </a:r>
            <a:r>
              <a:rPr lang="tr-TR" sz="1200" b="1" i="1" u="sng" dirty="0" smtClean="0">
                <a:latin typeface="Comic Sans MS" pitchFamily="66" charset="0"/>
              </a:rPr>
              <a:t>Ortaokul </a:t>
            </a:r>
            <a:r>
              <a:rPr lang="tr-TR" sz="1200" b="1" i="1" u="sng" dirty="0">
                <a:latin typeface="Comic Sans MS" pitchFamily="66" charset="0"/>
              </a:rPr>
              <a:t>veya İ</a:t>
            </a:r>
            <a:r>
              <a:rPr lang="tr-TR" sz="1200" b="1" i="1" u="sng" dirty="0" smtClean="0">
                <a:latin typeface="Comic Sans MS" pitchFamily="66" charset="0"/>
              </a:rPr>
              <a:t>mam </a:t>
            </a:r>
            <a:r>
              <a:rPr lang="tr-TR" sz="1200" b="1" i="1" u="sng" dirty="0">
                <a:latin typeface="Comic Sans MS" pitchFamily="66" charset="0"/>
              </a:rPr>
              <a:t>H</a:t>
            </a:r>
            <a:r>
              <a:rPr lang="tr-TR" sz="1200" b="1" i="1" u="sng" dirty="0" smtClean="0">
                <a:latin typeface="Comic Sans MS" pitchFamily="66" charset="0"/>
              </a:rPr>
              <a:t>atip Ortaokulu’nu </a:t>
            </a:r>
            <a:r>
              <a:rPr lang="tr-TR" sz="1200" b="1" dirty="0">
                <a:latin typeface="Comic Sans MS" pitchFamily="66" charset="0"/>
              </a:rPr>
              <a:t>bitirmiş olmak. Sağlık durumu ilgili mesleğin öğrenimine elverişli olmak.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5" y="2427734"/>
            <a:ext cx="4032448" cy="11461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Başlık 1"/>
          <p:cNvSpPr txBox="1">
            <a:spLocks/>
          </p:cNvSpPr>
          <p:nvPr/>
        </p:nvSpPr>
        <p:spPr>
          <a:xfrm>
            <a:off x="395536" y="1707654"/>
            <a:ext cx="7128792" cy="493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omic Sans MS" pitchFamily="66" charset="0"/>
              </a:rPr>
              <a:t>OKULUMUZ MESLEKİ EĞİTİM  MERKEZİ (MESEM) BÖLÜMLERİ</a:t>
            </a:r>
            <a:endParaRPr lang="tr-T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3718"/>
            <a:ext cx="3992025" cy="2139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3744416" cy="493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21.YÜZYIL TEMEL BECERİLERİ </a:t>
            </a:r>
            <a:endParaRPr lang="tr-TR" sz="2000" b="1" dirty="0">
              <a:latin typeface="Comic Sans MS" pitchFamily="66" charset="0"/>
            </a:endParaRPr>
          </a:p>
        </p:txBody>
      </p:sp>
      <p:pic>
        <p:nvPicPr>
          <p:cNvPr id="1028" name="Picture 4" descr="C:\Users\Rehberlik\Desktop\okul tanıtım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04861"/>
            <a:ext cx="3672408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644008" y="804861"/>
            <a:ext cx="4360292" cy="32790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Öğrencilere çalışma ve dayanışma alışkanlığı kazandırmayı,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Öğrencilere yaratıcı ve eleştirel düşünme becerisi kazandırmayı</a:t>
            </a: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Öğrencilerin dünyadaki gelişme ve değişimleri izleyebilecek düzeyde yabancı dil öğrenmelerini,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Öğrencilerin bilgi ve becerilerini  kullanarak proje geliştirerek bilgi üretebilmelerini,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Teknolojiden yararlanarak nitelikli eğitim verilmesini,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Hayat boyu öğrenmenin bireylere benimsetilmesini,</a:t>
            </a:r>
          </a:p>
          <a:p>
            <a:endParaRPr lang="tr-TR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1100" b="1" dirty="0" smtClean="0">
                <a:solidFill>
                  <a:schemeClr val="tx1"/>
                </a:solidFill>
                <a:latin typeface="Comic Sans MS" pitchFamily="66" charset="0"/>
              </a:rPr>
              <a:t>Eğitim, üretim ve hizmette uluslar arası standartlara uyulması ve belgelendirmenin özendirilmesini amaçlar.</a:t>
            </a:r>
          </a:p>
          <a:p>
            <a:pPr marL="171450" indent="-171450">
              <a:buFont typeface="Wingdings" pitchFamily="2" charset="2"/>
              <a:buChar char="Ø"/>
            </a:pPr>
            <a:endParaRPr lang="tr-TR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88024" y="6560"/>
            <a:ext cx="40002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r-TR" sz="1400" b="1" dirty="0">
                <a:solidFill>
                  <a:schemeClr val="bg1"/>
                </a:solidFill>
                <a:latin typeface="Comic Sans MS" pitchFamily="66" charset="0"/>
              </a:rPr>
              <a:t>MESLEKİ VE TEKNİK ANADOLU LİSESELERİNİN AMAÇLARI</a:t>
            </a:r>
          </a:p>
        </p:txBody>
      </p:sp>
    </p:spTree>
    <p:extLst>
      <p:ext uri="{BB962C8B-B14F-4D97-AF65-F5344CB8AC3E}">
        <p14:creationId xmlns:p14="http://schemas.microsoft.com/office/powerpoint/2010/main" val="23012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2" y="987574"/>
            <a:ext cx="6524898" cy="32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57200" y="35343"/>
            <a:ext cx="8229600" cy="565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NİHAL ERDEM MESLEKİ VE TEKNİK ANADOLU LİSESİ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8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NİHAL ERDEM MESLEKİ VE TEKNİK ANADOLU LİSESİ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2085696"/>
            <a:ext cx="8229600" cy="1587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OKULUMUZDA BULUNAN BÖLÜMLER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 GENEL DEĞERLENDİRME VE İSTATİSTİKLER</a:t>
            </a:r>
            <a:endParaRPr lang="tr-T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BÖLÜMLERİMİZ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323528" y="1419622"/>
            <a:ext cx="7643192" cy="2890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Bilişim Teknolojileri Alanı</a:t>
            </a:r>
          </a:p>
          <a:p>
            <a:pPr algn="ctr"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Bilgisayarlı Muhasebe Alanı</a:t>
            </a:r>
          </a:p>
          <a:p>
            <a:pPr algn="ctr"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 Pazarlama ve Pekende  Alanı</a:t>
            </a:r>
          </a:p>
          <a:p>
            <a:pPr algn="ctr"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Gazetecilik /Radyo TV Alanı</a:t>
            </a:r>
          </a:p>
          <a:p>
            <a:pPr algn="ctr"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Ulaştırma Hizmetleri Alanı</a:t>
            </a:r>
          </a:p>
          <a:p>
            <a:pPr marL="0" indent="0" algn="ctr">
              <a:buNone/>
            </a:pPr>
            <a:endParaRPr lang="tr-T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sz="2200" b="1" dirty="0" smtClean="0">
                <a:latin typeface="Comic Sans MS" pitchFamily="66" charset="0"/>
              </a:rPr>
              <a:t>BİLİŞİM TEKNOLOJİLERİ ALANI</a:t>
            </a:r>
            <a:r>
              <a:rPr lang="tr-TR" b="1" dirty="0">
                <a:latin typeface="Comic Sans MS" pitchFamily="66" charset="0"/>
              </a:rPr>
              <a:t/>
            </a:r>
            <a:br>
              <a:rPr lang="tr-TR" b="1" dirty="0">
                <a:latin typeface="Comic Sans MS" pitchFamily="66" charset="0"/>
              </a:rPr>
            </a:br>
            <a:endParaRPr lang="tr-TR" b="1" dirty="0"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91723" y="1130429"/>
            <a:ext cx="396044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BÖLÜMÜMÜZ YAZILIM DALINDA EĞİTİM VERMEKTEDİR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	Bilgisayar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sistemlerinin donanım ve yazılım olarak kurulumu bilgilerinin yanında, web sayfası tasarımına ve programlama dilleri yardımıyla etkileşimli web uygulamaları hazırlanmasına yönelik eğitim ve öğretim verilen daldır.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	Amacı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:  Bilgisayar sistemlerinin donanım ve yazılım olarak kurulumu bilgilerinin yanında web sayfası tasarımı ve programlama dilleri yardımıyla etkileşimli web uygulamaları hazırlama yeterliklerine sahip teknik elemanlar </a:t>
            </a: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yetiştirmek, amaçlanmaktadır.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355976" y="699542"/>
            <a:ext cx="4464496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İSTİHDAM 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ALANLARI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Bilişim Teknolojileri alanından mezun olan öğrenciler, seçtikleri dal/meslekte kazandıkları yeterlikler doğrultusunda;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Bilgisayar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teknik servisi hizmeti veren bilgisayar firmalarında, kamu kurum ve kuruluşlarında, </a:t>
            </a:r>
            <a:endParaRPr kumimoji="0" lang="tr-TR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1100" b="1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Ağ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kurulum ve yönetimi hizmeti veren ya da bu hizmete ihtiyaç duyan firma, kamu kurum ve kuruluşlarında, </a:t>
            </a:r>
            <a:endParaRPr lang="tr-TR" sz="1100" b="1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Kullanıcı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ara yüzüne sahip uygulama ve veri tabanı programları kullanımı ve yönetimi hizmeti veren ya da bu hizmetlere ihtiyaç duyan firma, kamu kurum ve kuruluşlarında, </a:t>
            </a:r>
            <a:endParaRPr lang="tr-TR" sz="1100" b="1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Web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tasarımı hizmeti veren veya web ortamında çalışan etkileşimli programlar hazırlayan yazılım şirketlerinde ya da bu hizmetlere ihtiyaç duyan firma, kamu kurum ve kuruluşlarında vb. yerlerde çalışabilirler.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47584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 smtClean="0">
                <a:latin typeface="Comic Sans MS" pitchFamily="66" charset="0"/>
              </a:rPr>
              <a:t>	Bir işi ayrıntısıyla yapmayı , bilgisayar ve programlara meraklıyım ve ayrıntılar üzerinde çalışmayı severim diyorsanız bir de bu mesleği incelemeye ne dersiniz?</a:t>
            </a:r>
            <a:endParaRPr lang="tr-TR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sz="2200" b="1" dirty="0" smtClean="0">
                <a:latin typeface="Comic Sans MS" pitchFamily="66" charset="0"/>
              </a:rPr>
              <a:t>BİLİŞİM TEKNOLOJİLERİ ALANI</a:t>
            </a:r>
            <a:r>
              <a:rPr lang="tr-TR" b="1" dirty="0">
                <a:latin typeface="Comic Sans MS" pitchFamily="66" charset="0"/>
              </a:rPr>
              <a:t/>
            </a:r>
            <a:br>
              <a:rPr lang="tr-TR" b="1" dirty="0">
                <a:latin typeface="Comic Sans MS" pitchFamily="66" charset="0"/>
              </a:rPr>
            </a:br>
            <a:endParaRPr lang="tr-TR" b="1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7614"/>
            <a:ext cx="3311525" cy="288420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Başlık 1"/>
          <p:cNvSpPr txBox="1">
            <a:spLocks/>
          </p:cNvSpPr>
          <p:nvPr/>
        </p:nvSpPr>
        <p:spPr>
          <a:xfrm>
            <a:off x="323528" y="627534"/>
            <a:ext cx="3384376" cy="49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4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4716015" y="627533"/>
            <a:ext cx="3582523" cy="493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1100" b="1" dirty="0" smtClean="0">
                <a:solidFill>
                  <a:schemeClr val="bg1"/>
                </a:solidFill>
                <a:latin typeface="Comic Sans MS" pitchFamily="66" charset="0"/>
              </a:rPr>
              <a:t> YILLIK ALANLAR</a:t>
            </a:r>
            <a:endParaRPr lang="tr-TR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9582"/>
            <a:ext cx="3582523" cy="33514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7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08912" cy="493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LİSE GRUBU  ÜNİVERSİTE TERCİH İSTATİSTİKLERİ</a:t>
            </a:r>
            <a:endParaRPr lang="tr-TR" sz="16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5"/>
            <a:ext cx="2241688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7574"/>
            <a:ext cx="2127175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7574"/>
            <a:ext cx="2378075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1800200" cy="3312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50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697</Words>
  <Application>Microsoft Office PowerPoint</Application>
  <PresentationFormat>Ekran Gösterisi (16:9)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21.YÜZYIL TEMEL BECERİLERİ </vt:lpstr>
      <vt:lpstr>PowerPoint Sunusu</vt:lpstr>
      <vt:lpstr>PowerPoint Sunusu</vt:lpstr>
      <vt:lpstr>BÖLÜMLERİMİZ</vt:lpstr>
      <vt:lpstr> BİLİŞİM TEKNOLOJİLERİ ALANI </vt:lpstr>
      <vt:lpstr> BİLİŞİM TEKNOLOJİLERİ ALANI </vt:lpstr>
      <vt:lpstr>LİSE GRUBU  ÜNİVERSİTE TERCİH İSTATİSTİKLERİ</vt:lpstr>
      <vt:lpstr>BİLGİSAYARLI MUHASEBE ELEMANI</vt:lpstr>
      <vt:lpstr>SİGORTACI</vt:lpstr>
      <vt:lpstr>PAZARLAMA VE PERAKENDE ALANI</vt:lpstr>
      <vt:lpstr> MUHASEBE/PAZARLAMA PEREKENDE/ SİGORTACILIK ALANI </vt:lpstr>
      <vt:lpstr>PowerPoint Sunusu</vt:lpstr>
      <vt:lpstr>LİSE GRUBU  ÜNİVERSİTE TERCİH İSTATİSTİKLERİ</vt:lpstr>
      <vt:lpstr>RADYO TV/ GAZETECİLİK ALANI</vt:lpstr>
      <vt:lpstr>RADYO TV/ GAZETECİLİK ALANI</vt:lpstr>
      <vt:lpstr>LİSE GRUBU  ÜNİVERSİTE TERCİH İSTATİSTİKLERİ</vt:lpstr>
      <vt:lpstr>ULAŞTIRMA HİZMETLERİ /LOJİSTİK</vt:lpstr>
      <vt:lpstr>ULAŞTIRMA HİZMETLERİ /LOJİSTİK</vt:lpstr>
      <vt:lpstr>LİSE GRUBU  ÜNİVERSİTE TERCİH İSTATİSTİKLERİ</vt:lpstr>
      <vt:lpstr>MESLEKİ EĞİTİM MERKEZİ (MESEM)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33</dc:creator>
  <cp:lastModifiedBy>Rehberlik</cp:lastModifiedBy>
  <cp:revision>35</cp:revision>
  <dcterms:created xsi:type="dcterms:W3CDTF">2023-04-11T07:49:54Z</dcterms:created>
  <dcterms:modified xsi:type="dcterms:W3CDTF">2023-04-27T07:59:49Z</dcterms:modified>
</cp:coreProperties>
</file>